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charts/chart5.xml" ContentType="application/vnd.openxmlformats-officedocument.drawingml.chart+xml"/>
  <Override PartName="/ppt/notesSlides/notesSlide2.xml" ContentType="application/vnd.openxmlformats-officedocument.presentationml.notesSlide+xml"/>
  <Override PartName="/ppt/charts/chart6.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7.xml" ContentType="application/vnd.openxmlformats-officedocument.drawingml.chart+xml"/>
  <Override PartName="/ppt/drawings/drawing1.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59" r:id="rId2"/>
    <p:sldId id="264" r:id="rId3"/>
    <p:sldId id="365" r:id="rId4"/>
    <p:sldId id="360" r:id="rId5"/>
    <p:sldId id="265" r:id="rId6"/>
    <p:sldId id="339" r:id="rId7"/>
    <p:sldId id="266" r:id="rId8"/>
    <p:sldId id="337" r:id="rId9"/>
    <p:sldId id="268" r:id="rId10"/>
    <p:sldId id="269" r:id="rId11"/>
    <p:sldId id="354" r:id="rId12"/>
    <p:sldId id="361" r:id="rId13"/>
    <p:sldId id="366" r:id="rId14"/>
    <p:sldId id="340" r:id="rId15"/>
    <p:sldId id="276" r:id="rId16"/>
    <p:sldId id="367" r:id="rId17"/>
    <p:sldId id="279" r:id="rId18"/>
    <p:sldId id="280" r:id="rId19"/>
    <p:sldId id="347" r:id="rId20"/>
    <p:sldId id="257" r:id="rId21"/>
    <p:sldId id="258" r:id="rId22"/>
    <p:sldId id="259" r:id="rId23"/>
    <p:sldId id="260" r:id="rId24"/>
    <p:sldId id="261" r:id="rId25"/>
    <p:sldId id="349" r:id="rId26"/>
    <p:sldId id="357" r:id="rId27"/>
    <p:sldId id="350" r:id="rId28"/>
    <p:sldId id="358" r:id="rId29"/>
    <p:sldId id="289" r:id="rId30"/>
    <p:sldId id="291" r:id="rId31"/>
    <p:sldId id="323" r:id="rId32"/>
    <p:sldId id="292" r:id="rId33"/>
    <p:sldId id="344" r:id="rId34"/>
    <p:sldId id="363" r:id="rId35"/>
    <p:sldId id="364" r:id="rId36"/>
  </p:sldIdLst>
  <p:sldSz cx="9144000" cy="6858000" type="screen4x3"/>
  <p:notesSz cx="6834188" cy="9979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7839"/>
    <a:srgbClr val="A8282F"/>
    <a:srgbClr val="336A6F"/>
    <a:srgbClr val="6B2C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78" autoAdjust="0"/>
    <p:restoredTop sz="93920" autoAdjust="0"/>
  </p:normalViewPr>
  <p:slideViewPr>
    <p:cSldViewPr>
      <p:cViewPr>
        <p:scale>
          <a:sx n="105" d="100"/>
          <a:sy n="105" d="100"/>
        </p:scale>
        <p:origin x="-9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3576" y="-90"/>
      </p:cViewPr>
      <p:guideLst>
        <p:guide orient="horz" pos="3143"/>
        <p:guide pos="215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nthony%20ODR\Documents\Anthony\OMC\Feel%20and%20Do%20Venn%20Diagram%20Data.xlsx"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479467274007018"/>
          <c:y val="4.0417962818946142E-2"/>
          <c:w val="0.67520532725993032"/>
          <c:h val="0.87507175128689563"/>
        </c:manualLayout>
      </c:layout>
      <c:barChart>
        <c:barDir val="bar"/>
        <c:grouping val="clustered"/>
        <c:varyColors val="0"/>
        <c:ser>
          <c:idx val="0"/>
          <c:order val="0"/>
          <c:tx>
            <c:strRef>
              <c:f>Sheet1!$B$1</c:f>
              <c:strCache>
                <c:ptCount val="1"/>
                <c:pt idx="0">
                  <c:v>Top 3 box score</c:v>
                </c:pt>
              </c:strCache>
            </c:strRef>
          </c:tx>
          <c:spPr>
            <a:solidFill>
              <a:srgbClr val="336A6F"/>
            </a:solidFill>
            <a:ln>
              <a:noFill/>
            </a:ln>
            <a:effectLst/>
            <a:scene3d>
              <a:camera prst="orthographicFront"/>
              <a:lightRig rig="threePt" dir="t">
                <a:rot lat="0" lon="0" rev="1200000"/>
              </a:lightRig>
            </a:scene3d>
            <a:sp3d/>
          </c:spPr>
          <c:invertIfNegative val="0"/>
          <c:dPt>
            <c:idx val="1"/>
            <c:invertIfNegative val="0"/>
            <c:bubble3D val="0"/>
            <c:spPr>
              <a:solidFill>
                <a:srgbClr val="A8282F"/>
              </a:solidFill>
              <a:ln>
                <a:noFill/>
              </a:ln>
              <a:effectLst/>
              <a:scene3d>
                <a:camera prst="orthographicFront"/>
                <a:lightRig rig="threePt" dir="t">
                  <a:rot lat="0" lon="0" rev="1200000"/>
                </a:lightRig>
              </a:scene3d>
              <a:sp3d/>
            </c:spPr>
          </c:dPt>
          <c:cat>
            <c:strRef>
              <c:f>Sheet1!$A$2:$A$9</c:f>
              <c:strCache>
                <c:ptCount val="8"/>
                <c:pt idx="0">
                  <c:v>Television</c:v>
                </c:pt>
                <c:pt idx="1">
                  <c:v>Out of Home</c:v>
                </c:pt>
                <c:pt idx="2">
                  <c:v>Online</c:v>
                </c:pt>
                <c:pt idx="3">
                  <c:v>Newspaper</c:v>
                </c:pt>
                <c:pt idx="4">
                  <c:v>Magazine</c:v>
                </c:pt>
                <c:pt idx="5">
                  <c:v>Radio</c:v>
                </c:pt>
                <c:pt idx="6">
                  <c:v>Cinema</c:v>
                </c:pt>
                <c:pt idx="7">
                  <c:v>Mobile phone</c:v>
                </c:pt>
              </c:strCache>
            </c:strRef>
          </c:cat>
          <c:val>
            <c:numRef>
              <c:f>Sheet1!$B$2:$B$9</c:f>
              <c:numCache>
                <c:formatCode>0%</c:formatCode>
                <c:ptCount val="8"/>
                <c:pt idx="0">
                  <c:v>0.87000000000000033</c:v>
                </c:pt>
                <c:pt idx="1">
                  <c:v>0.74000000000000032</c:v>
                </c:pt>
                <c:pt idx="2">
                  <c:v>0.58000000000000007</c:v>
                </c:pt>
                <c:pt idx="3">
                  <c:v>0.52</c:v>
                </c:pt>
                <c:pt idx="4">
                  <c:v>0.46</c:v>
                </c:pt>
                <c:pt idx="5">
                  <c:v>0.37000000000000016</c:v>
                </c:pt>
                <c:pt idx="6">
                  <c:v>0.26</c:v>
                </c:pt>
                <c:pt idx="7">
                  <c:v>0.16</c:v>
                </c:pt>
              </c:numCache>
            </c:numRef>
          </c:val>
        </c:ser>
        <c:dLbls>
          <c:showLegendKey val="0"/>
          <c:showVal val="1"/>
          <c:showCatName val="0"/>
          <c:showSerName val="0"/>
          <c:showPercent val="0"/>
          <c:showBubbleSize val="0"/>
        </c:dLbls>
        <c:gapWidth val="50"/>
        <c:axId val="33898496"/>
        <c:axId val="33900032"/>
      </c:barChart>
      <c:catAx>
        <c:axId val="33898496"/>
        <c:scaling>
          <c:orientation val="maxMin"/>
        </c:scaling>
        <c:delete val="0"/>
        <c:axPos val="l"/>
        <c:majorTickMark val="out"/>
        <c:minorTickMark val="none"/>
        <c:tickLblPos val="nextTo"/>
        <c:spPr>
          <a:ln>
            <a:noFill/>
          </a:ln>
        </c:spPr>
        <c:crossAx val="33900032"/>
        <c:crosses val="autoZero"/>
        <c:auto val="1"/>
        <c:lblAlgn val="ctr"/>
        <c:lblOffset val="100"/>
        <c:noMultiLvlLbl val="0"/>
      </c:catAx>
      <c:valAx>
        <c:axId val="33900032"/>
        <c:scaling>
          <c:orientation val="minMax"/>
        </c:scaling>
        <c:delete val="1"/>
        <c:axPos val="t"/>
        <c:numFmt formatCode="0%" sourceLinked="1"/>
        <c:majorTickMark val="out"/>
        <c:minorTickMark val="none"/>
        <c:tickLblPos val="none"/>
        <c:crossAx val="33898496"/>
        <c:crosses val="autoZero"/>
        <c:crossBetween val="between"/>
      </c:valAx>
      <c:spPr>
        <a:ln>
          <a:noFill/>
        </a:ln>
      </c:spPr>
    </c:plotArea>
    <c:plotVisOnly val="1"/>
    <c:dispBlanksAs val="gap"/>
    <c:showDLblsOverMax val="0"/>
  </c:chart>
  <c:txPr>
    <a:bodyPr/>
    <a:lstStyle/>
    <a:p>
      <a:pPr>
        <a:defRPr sz="1800" b="1">
          <a:solidFill>
            <a:srgbClr val="595959"/>
          </a:solidFill>
          <a:latin typeface="Arial"/>
          <a:cs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7.3391659375911356E-2"/>
          <c:y val="2.3621940730403312E-2"/>
          <c:w val="0.91484650217899033"/>
          <c:h val="0.79412291399877133"/>
        </c:manualLayout>
      </c:layout>
      <c:barChart>
        <c:barDir val="col"/>
        <c:grouping val="percentStacked"/>
        <c:varyColors val="0"/>
        <c:ser>
          <c:idx val="0"/>
          <c:order val="0"/>
          <c:tx>
            <c:strRef>
              <c:f>Sheet1!$B$1</c:f>
              <c:strCache>
                <c:ptCount val="1"/>
                <c:pt idx="0">
                  <c:v>OOH</c:v>
                </c:pt>
              </c:strCache>
            </c:strRef>
          </c:tx>
          <c:spPr>
            <a:solidFill>
              <a:srgbClr val="4E7839"/>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Sheet1!$B$2:$B$5</c:f>
              <c:numCache>
                <c:formatCode>0%</c:formatCode>
                <c:ptCount val="4"/>
                <c:pt idx="0">
                  <c:v>0.27491961414791016</c:v>
                </c:pt>
                <c:pt idx="1">
                  <c:v>0.32753623188405839</c:v>
                </c:pt>
                <c:pt idx="2">
                  <c:v>0.35593220338983039</c:v>
                </c:pt>
                <c:pt idx="3">
                  <c:v>0.31245043616177615</c:v>
                </c:pt>
              </c:numCache>
            </c:numRef>
          </c:val>
        </c:ser>
        <c:ser>
          <c:idx val="1"/>
          <c:order val="1"/>
          <c:tx>
            <c:strRef>
              <c:f>Sheet1!$C$1</c:f>
              <c:strCache>
                <c:ptCount val="1"/>
                <c:pt idx="0">
                  <c:v>TV</c:v>
                </c:pt>
              </c:strCache>
            </c:strRef>
          </c:tx>
          <c:spPr>
            <a:solidFill>
              <a:srgbClr val="6B2C65"/>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Sheet1!$C$2:$C$5</c:f>
              <c:numCache>
                <c:formatCode>0%</c:formatCode>
                <c:ptCount val="4"/>
                <c:pt idx="0">
                  <c:v>0.38263665594855317</c:v>
                </c:pt>
                <c:pt idx="1">
                  <c:v>0.33913043478260918</c:v>
                </c:pt>
                <c:pt idx="2">
                  <c:v>0.27845036319612615</c:v>
                </c:pt>
                <c:pt idx="3">
                  <c:v>0.34337827121332332</c:v>
                </c:pt>
              </c:numCache>
            </c:numRef>
          </c:val>
        </c:ser>
        <c:ser>
          <c:idx val="2"/>
          <c:order val="2"/>
          <c:tx>
            <c:strRef>
              <c:f>Sheet1!$D$1</c:f>
              <c:strCache>
                <c:ptCount val="1"/>
                <c:pt idx="0">
                  <c:v>Radio</c:v>
                </c:pt>
              </c:strCache>
            </c:strRef>
          </c:tx>
          <c:spPr>
            <a:solidFill>
              <a:srgbClr val="336A6F"/>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Sheet1!$D$2:$D$5</c:f>
              <c:numCache>
                <c:formatCode>0%</c:formatCode>
                <c:ptCount val="4"/>
                <c:pt idx="0">
                  <c:v>3.5369774919614093E-2</c:v>
                </c:pt>
                <c:pt idx="1">
                  <c:v>3.1884057971014505E-2</c:v>
                </c:pt>
                <c:pt idx="2">
                  <c:v>6.2953995157384993E-2</c:v>
                </c:pt>
                <c:pt idx="3">
                  <c:v>4.0444091990483717E-2</c:v>
                </c:pt>
              </c:numCache>
            </c:numRef>
          </c:val>
        </c:ser>
        <c:ser>
          <c:idx val="3"/>
          <c:order val="3"/>
          <c:tx>
            <c:strRef>
              <c:f>Sheet1!$E$1</c:f>
              <c:strCache>
                <c:ptCount val="1"/>
                <c:pt idx="0">
                  <c:v>Press</c:v>
                </c:pt>
              </c:strCache>
            </c:strRef>
          </c:tx>
          <c:spPr>
            <a:solidFill>
              <a:srgbClr val="A8282F"/>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Sheet1!$E$2:$E$5</c:f>
              <c:numCache>
                <c:formatCode>0%</c:formatCode>
                <c:ptCount val="4"/>
                <c:pt idx="0">
                  <c:v>0.18327974276527309</c:v>
                </c:pt>
                <c:pt idx="1">
                  <c:v>0.15072463768115901</c:v>
                </c:pt>
                <c:pt idx="2">
                  <c:v>0.20096852300242116</c:v>
                </c:pt>
                <c:pt idx="3">
                  <c:v>0.17763679619349712</c:v>
                </c:pt>
              </c:numCache>
            </c:numRef>
          </c:val>
        </c:ser>
        <c:ser>
          <c:idx val="4"/>
          <c:order val="4"/>
          <c:tx>
            <c:strRef>
              <c:f>Sheet1!$F$1</c:f>
              <c:strCache>
                <c:ptCount val="1"/>
                <c:pt idx="0">
                  <c:v>Online</c:v>
                </c:pt>
              </c:strCache>
            </c:strRef>
          </c:tx>
          <c:spPr>
            <a:solidFill>
              <a:schemeClr val="bg1">
                <a:lumMod val="50000"/>
              </a:schemeClr>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Sheet1!$F$2:$F$5</c:f>
              <c:numCache>
                <c:formatCode>0%</c:formatCode>
                <c:ptCount val="4"/>
                <c:pt idx="0">
                  <c:v>0.12379421221865013</c:v>
                </c:pt>
                <c:pt idx="1">
                  <c:v>0.15072463768115901</c:v>
                </c:pt>
                <c:pt idx="2">
                  <c:v>0.10169491525423704</c:v>
                </c:pt>
                <c:pt idx="3">
                  <c:v>0.12609040444092012</c:v>
                </c:pt>
              </c:numCache>
            </c:numRef>
          </c:val>
        </c:ser>
        <c:dLbls>
          <c:showLegendKey val="0"/>
          <c:showVal val="1"/>
          <c:showCatName val="0"/>
          <c:showSerName val="0"/>
          <c:showPercent val="0"/>
          <c:showBubbleSize val="0"/>
        </c:dLbls>
        <c:gapWidth val="75"/>
        <c:overlap val="100"/>
        <c:axId val="65860352"/>
        <c:axId val="65861888"/>
      </c:barChart>
      <c:catAx>
        <c:axId val="65860352"/>
        <c:scaling>
          <c:orientation val="minMax"/>
        </c:scaling>
        <c:delete val="0"/>
        <c:axPos val="b"/>
        <c:majorTickMark val="none"/>
        <c:minorTickMark val="none"/>
        <c:tickLblPos val="nextTo"/>
        <c:txPr>
          <a:bodyPr/>
          <a:lstStyle/>
          <a:p>
            <a:pPr>
              <a:defRPr lang="en-GB" sz="1400">
                <a:solidFill>
                  <a:schemeClr val="bg1"/>
                </a:solidFill>
              </a:defRPr>
            </a:pPr>
            <a:endParaRPr lang="en-US"/>
          </a:p>
        </c:txPr>
        <c:crossAx val="65861888"/>
        <c:crosses val="autoZero"/>
        <c:auto val="1"/>
        <c:lblAlgn val="ctr"/>
        <c:lblOffset val="100"/>
        <c:noMultiLvlLbl val="0"/>
      </c:catAx>
      <c:valAx>
        <c:axId val="65861888"/>
        <c:scaling>
          <c:orientation val="minMax"/>
        </c:scaling>
        <c:delete val="0"/>
        <c:axPos val="l"/>
        <c:numFmt formatCode="0%" sourceLinked="1"/>
        <c:majorTickMark val="none"/>
        <c:minorTickMark val="none"/>
        <c:tickLblPos val="nextTo"/>
        <c:txPr>
          <a:bodyPr/>
          <a:lstStyle/>
          <a:p>
            <a:pPr>
              <a:defRPr lang="en-GB"/>
            </a:pPr>
            <a:endParaRPr lang="en-US"/>
          </a:p>
        </c:txPr>
        <c:crossAx val="65860352"/>
        <c:crosses val="autoZero"/>
        <c:crossBetween val="between"/>
      </c:valAx>
    </c:plotArea>
    <c:legend>
      <c:legendPos val="b"/>
      <c:layout>
        <c:manualLayout>
          <c:xMode val="edge"/>
          <c:yMode val="edge"/>
          <c:x val="0.13047495956944807"/>
          <c:y val="0.8598355425944576"/>
          <c:w val="0.80807364988467401"/>
          <c:h val="6.5003736899714712E-2"/>
        </c:manualLayout>
      </c:layout>
      <c:overlay val="0"/>
      <c:txPr>
        <a:bodyPr/>
        <a:lstStyle/>
        <a:p>
          <a:pPr>
            <a:defRPr lang="en-GB" sz="1600">
              <a:solidFill>
                <a:schemeClr val="tx1">
                  <a:lumMod val="65000"/>
                  <a:lumOff val="35000"/>
                </a:schemeClr>
              </a:solidFill>
            </a:defRPr>
          </a:pPr>
          <a:endParaRPr lang="en-US"/>
        </a:p>
      </c:txPr>
    </c:legend>
    <c:plotVisOnly val="1"/>
    <c:dispBlanksAs val="gap"/>
    <c:showDLblsOverMax val="0"/>
  </c:chart>
  <c:txPr>
    <a:bodyPr/>
    <a:lstStyle/>
    <a:p>
      <a:pPr>
        <a:defRPr sz="1100" b="1">
          <a:latin typeface="Arial" pitchFamily="34" charset="0"/>
          <a:cs typeface="Arial"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7.3391659375911356E-2"/>
          <c:y val="2.3621940730403312E-2"/>
          <c:w val="0.91484650217899033"/>
          <c:h val="0.79412291399877133"/>
        </c:manualLayout>
      </c:layout>
      <c:barChart>
        <c:barDir val="col"/>
        <c:grouping val="percentStacked"/>
        <c:varyColors val="0"/>
        <c:ser>
          <c:idx val="0"/>
          <c:order val="0"/>
          <c:tx>
            <c:strRef>
              <c:f>Sheet1!$B$1</c:f>
              <c:strCache>
                <c:ptCount val="1"/>
                <c:pt idx="0">
                  <c:v>OOH</c:v>
                </c:pt>
              </c:strCache>
            </c:strRef>
          </c:tx>
          <c:spPr>
            <a:solidFill>
              <a:srgbClr val="4E7839"/>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Sheet1!$B$2:$B$5</c:f>
              <c:numCache>
                <c:formatCode>0%</c:formatCode>
                <c:ptCount val="4"/>
                <c:pt idx="0">
                  <c:v>0.27491961414791016</c:v>
                </c:pt>
                <c:pt idx="1">
                  <c:v>0.32753623188405839</c:v>
                </c:pt>
                <c:pt idx="2">
                  <c:v>0.35593220338983039</c:v>
                </c:pt>
                <c:pt idx="3">
                  <c:v>0.31245043616177615</c:v>
                </c:pt>
              </c:numCache>
            </c:numRef>
          </c:val>
        </c:ser>
        <c:ser>
          <c:idx val="1"/>
          <c:order val="1"/>
          <c:tx>
            <c:strRef>
              <c:f>Sheet1!$C$1</c:f>
              <c:strCache>
                <c:ptCount val="1"/>
                <c:pt idx="0">
                  <c:v>TV</c:v>
                </c:pt>
              </c:strCache>
            </c:strRef>
          </c:tx>
          <c:spPr>
            <a:solidFill>
              <a:srgbClr val="6B2C65"/>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Sheet1!$C$2:$C$5</c:f>
              <c:numCache>
                <c:formatCode>0%</c:formatCode>
                <c:ptCount val="4"/>
                <c:pt idx="0">
                  <c:v>0.38263665594855317</c:v>
                </c:pt>
                <c:pt idx="1">
                  <c:v>0.33913043478260918</c:v>
                </c:pt>
                <c:pt idx="2">
                  <c:v>0.27845036319612615</c:v>
                </c:pt>
                <c:pt idx="3">
                  <c:v>0.34337827121332332</c:v>
                </c:pt>
              </c:numCache>
            </c:numRef>
          </c:val>
        </c:ser>
        <c:ser>
          <c:idx val="2"/>
          <c:order val="2"/>
          <c:tx>
            <c:strRef>
              <c:f>Sheet1!$D$1</c:f>
              <c:strCache>
                <c:ptCount val="1"/>
                <c:pt idx="0">
                  <c:v>Radio</c:v>
                </c:pt>
              </c:strCache>
            </c:strRef>
          </c:tx>
          <c:spPr>
            <a:solidFill>
              <a:srgbClr val="336A6F"/>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Sheet1!$D$2:$D$5</c:f>
              <c:numCache>
                <c:formatCode>0%</c:formatCode>
                <c:ptCount val="4"/>
                <c:pt idx="0">
                  <c:v>3.5369774919614093E-2</c:v>
                </c:pt>
                <c:pt idx="1">
                  <c:v>3.1884057971014505E-2</c:v>
                </c:pt>
                <c:pt idx="2">
                  <c:v>6.2953995157384993E-2</c:v>
                </c:pt>
                <c:pt idx="3">
                  <c:v>4.0444091990483717E-2</c:v>
                </c:pt>
              </c:numCache>
            </c:numRef>
          </c:val>
        </c:ser>
        <c:ser>
          <c:idx val="3"/>
          <c:order val="3"/>
          <c:tx>
            <c:strRef>
              <c:f>Sheet1!$E$1</c:f>
              <c:strCache>
                <c:ptCount val="1"/>
                <c:pt idx="0">
                  <c:v>Press</c:v>
                </c:pt>
              </c:strCache>
            </c:strRef>
          </c:tx>
          <c:spPr>
            <a:solidFill>
              <a:srgbClr val="A8282F"/>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Sheet1!$E$2:$E$5</c:f>
              <c:numCache>
                <c:formatCode>0%</c:formatCode>
                <c:ptCount val="4"/>
                <c:pt idx="0">
                  <c:v>0.18327974276527309</c:v>
                </c:pt>
                <c:pt idx="1">
                  <c:v>0.15072463768115901</c:v>
                </c:pt>
                <c:pt idx="2">
                  <c:v>0.20096852300242116</c:v>
                </c:pt>
                <c:pt idx="3">
                  <c:v>0.17763679619349712</c:v>
                </c:pt>
              </c:numCache>
            </c:numRef>
          </c:val>
        </c:ser>
        <c:ser>
          <c:idx val="4"/>
          <c:order val="4"/>
          <c:tx>
            <c:strRef>
              <c:f>Sheet1!$F$1</c:f>
              <c:strCache>
                <c:ptCount val="1"/>
                <c:pt idx="0">
                  <c:v>Online</c:v>
                </c:pt>
              </c:strCache>
            </c:strRef>
          </c:tx>
          <c:spPr>
            <a:solidFill>
              <a:schemeClr val="bg1">
                <a:lumMod val="50000"/>
              </a:schemeClr>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Sheet1!$F$2:$F$5</c:f>
              <c:numCache>
                <c:formatCode>0%</c:formatCode>
                <c:ptCount val="4"/>
                <c:pt idx="0">
                  <c:v>0.12379421221865013</c:v>
                </c:pt>
                <c:pt idx="1">
                  <c:v>0.15072463768115901</c:v>
                </c:pt>
                <c:pt idx="2">
                  <c:v>0.10169491525423704</c:v>
                </c:pt>
                <c:pt idx="3">
                  <c:v>0.12609040444092012</c:v>
                </c:pt>
              </c:numCache>
            </c:numRef>
          </c:val>
        </c:ser>
        <c:dLbls>
          <c:showLegendKey val="0"/>
          <c:showVal val="1"/>
          <c:showCatName val="0"/>
          <c:showSerName val="0"/>
          <c:showPercent val="0"/>
          <c:showBubbleSize val="0"/>
        </c:dLbls>
        <c:gapWidth val="75"/>
        <c:overlap val="100"/>
        <c:axId val="66188032"/>
        <c:axId val="66189568"/>
      </c:barChart>
      <c:catAx>
        <c:axId val="66188032"/>
        <c:scaling>
          <c:orientation val="minMax"/>
        </c:scaling>
        <c:delete val="0"/>
        <c:axPos val="b"/>
        <c:majorTickMark val="none"/>
        <c:minorTickMark val="none"/>
        <c:tickLblPos val="nextTo"/>
        <c:txPr>
          <a:bodyPr/>
          <a:lstStyle/>
          <a:p>
            <a:pPr>
              <a:defRPr lang="en-GB" sz="1400">
                <a:solidFill>
                  <a:schemeClr val="bg1"/>
                </a:solidFill>
              </a:defRPr>
            </a:pPr>
            <a:endParaRPr lang="en-US"/>
          </a:p>
        </c:txPr>
        <c:crossAx val="66189568"/>
        <c:crosses val="autoZero"/>
        <c:auto val="1"/>
        <c:lblAlgn val="ctr"/>
        <c:lblOffset val="100"/>
        <c:noMultiLvlLbl val="0"/>
      </c:catAx>
      <c:valAx>
        <c:axId val="66189568"/>
        <c:scaling>
          <c:orientation val="minMax"/>
        </c:scaling>
        <c:delete val="0"/>
        <c:axPos val="l"/>
        <c:numFmt formatCode="0%" sourceLinked="1"/>
        <c:majorTickMark val="none"/>
        <c:minorTickMark val="none"/>
        <c:tickLblPos val="nextTo"/>
        <c:txPr>
          <a:bodyPr/>
          <a:lstStyle/>
          <a:p>
            <a:pPr>
              <a:defRPr lang="en-GB"/>
            </a:pPr>
            <a:endParaRPr lang="en-US"/>
          </a:p>
        </c:txPr>
        <c:crossAx val="66188032"/>
        <c:crosses val="autoZero"/>
        <c:crossBetween val="between"/>
      </c:valAx>
    </c:plotArea>
    <c:legend>
      <c:legendPos val="b"/>
      <c:layout>
        <c:manualLayout>
          <c:xMode val="edge"/>
          <c:yMode val="edge"/>
          <c:x val="0.13047495956944807"/>
          <c:y val="0.8598355425944576"/>
          <c:w val="0.80807364988467401"/>
          <c:h val="6.5003736899714712E-2"/>
        </c:manualLayout>
      </c:layout>
      <c:overlay val="0"/>
      <c:txPr>
        <a:bodyPr/>
        <a:lstStyle/>
        <a:p>
          <a:pPr>
            <a:defRPr lang="en-GB" sz="1600">
              <a:solidFill>
                <a:schemeClr val="tx1">
                  <a:lumMod val="65000"/>
                  <a:lumOff val="35000"/>
                </a:schemeClr>
              </a:solidFill>
            </a:defRPr>
          </a:pPr>
          <a:endParaRPr lang="en-US"/>
        </a:p>
      </c:txPr>
    </c:legend>
    <c:plotVisOnly val="1"/>
    <c:dispBlanksAs val="gap"/>
    <c:showDLblsOverMax val="0"/>
  </c:chart>
  <c:txPr>
    <a:bodyPr/>
    <a:lstStyle/>
    <a:p>
      <a:pPr>
        <a:defRPr sz="1100" b="1">
          <a:latin typeface="Arial" pitchFamily="34" charset="0"/>
          <a:cs typeface="Arial"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Seen OOH</c:v>
                </c:pt>
              </c:strCache>
            </c:strRef>
          </c:tx>
          <c:spPr>
            <a:solidFill>
              <a:srgbClr val="4E7839"/>
            </a:solidFill>
          </c:spPr>
          <c:invertIfNegative val="0"/>
          <c:dLbls>
            <c:txPr>
              <a:bodyPr/>
              <a:lstStyle/>
              <a:p>
                <a:pPr>
                  <a:defRPr sz="1800" b="1">
                    <a:solidFill>
                      <a:srgbClr val="595959"/>
                    </a:solidFill>
                  </a:defRPr>
                </a:pPr>
                <a:endParaRPr lang="en-US"/>
              </a:p>
            </c:txPr>
            <c:showLegendKey val="0"/>
            <c:showVal val="1"/>
            <c:showCatName val="0"/>
            <c:showSerName val="0"/>
            <c:showPercent val="0"/>
            <c:showBubbleSize val="0"/>
            <c:showLeaderLines val="0"/>
          </c:dLbls>
          <c:cat>
            <c:strRef>
              <c:f>Sheet1!$A$2:$A$3</c:f>
              <c:strCache>
                <c:ptCount val="2"/>
                <c:pt idx="0">
                  <c:v>Learn about companies</c:v>
                </c:pt>
                <c:pt idx="1">
                  <c:v>Look at products</c:v>
                </c:pt>
              </c:strCache>
            </c:strRef>
          </c:cat>
          <c:val>
            <c:numRef>
              <c:f>Sheet1!$B$2:$B$3</c:f>
              <c:numCache>
                <c:formatCode>0%</c:formatCode>
                <c:ptCount val="2"/>
                <c:pt idx="0">
                  <c:v>0.41000000000000014</c:v>
                </c:pt>
                <c:pt idx="1">
                  <c:v>0.33000000000000024</c:v>
                </c:pt>
              </c:numCache>
            </c:numRef>
          </c:val>
        </c:ser>
        <c:ser>
          <c:idx val="1"/>
          <c:order val="1"/>
          <c:tx>
            <c:strRef>
              <c:f>Sheet1!$C$1</c:f>
              <c:strCache>
                <c:ptCount val="1"/>
                <c:pt idx="0">
                  <c:v>Not seen OOH</c:v>
                </c:pt>
              </c:strCache>
            </c:strRef>
          </c:tx>
          <c:spPr>
            <a:solidFill>
              <a:srgbClr val="A8282F"/>
            </a:solidFill>
          </c:spPr>
          <c:invertIfNegative val="0"/>
          <c:dLbls>
            <c:txPr>
              <a:bodyPr/>
              <a:lstStyle/>
              <a:p>
                <a:pPr>
                  <a:defRPr sz="1800" b="1">
                    <a:solidFill>
                      <a:srgbClr val="595959"/>
                    </a:solidFill>
                  </a:defRPr>
                </a:pPr>
                <a:endParaRPr lang="en-US"/>
              </a:p>
            </c:txPr>
            <c:showLegendKey val="0"/>
            <c:showVal val="1"/>
            <c:showCatName val="0"/>
            <c:showSerName val="0"/>
            <c:showPercent val="0"/>
            <c:showBubbleSize val="0"/>
            <c:showLeaderLines val="0"/>
          </c:dLbls>
          <c:cat>
            <c:strRef>
              <c:f>Sheet1!$A$2:$A$3</c:f>
              <c:strCache>
                <c:ptCount val="2"/>
                <c:pt idx="0">
                  <c:v>Learn about companies</c:v>
                </c:pt>
                <c:pt idx="1">
                  <c:v>Look at products</c:v>
                </c:pt>
              </c:strCache>
            </c:strRef>
          </c:cat>
          <c:val>
            <c:numRef>
              <c:f>Sheet1!$C$2:$C$3</c:f>
              <c:numCache>
                <c:formatCode>0%</c:formatCode>
                <c:ptCount val="2"/>
                <c:pt idx="0">
                  <c:v>0.23</c:v>
                </c:pt>
                <c:pt idx="1">
                  <c:v>0.13</c:v>
                </c:pt>
              </c:numCache>
            </c:numRef>
          </c:val>
        </c:ser>
        <c:dLbls>
          <c:showLegendKey val="0"/>
          <c:showVal val="0"/>
          <c:showCatName val="0"/>
          <c:showSerName val="0"/>
          <c:showPercent val="0"/>
          <c:showBubbleSize val="0"/>
        </c:dLbls>
        <c:gapWidth val="150"/>
        <c:axId val="33946624"/>
        <c:axId val="33751808"/>
      </c:barChart>
      <c:catAx>
        <c:axId val="33946624"/>
        <c:scaling>
          <c:orientation val="minMax"/>
        </c:scaling>
        <c:delete val="0"/>
        <c:axPos val="b"/>
        <c:majorTickMark val="out"/>
        <c:minorTickMark val="none"/>
        <c:tickLblPos val="nextTo"/>
        <c:txPr>
          <a:bodyPr/>
          <a:lstStyle/>
          <a:p>
            <a:pPr>
              <a:defRPr b="1">
                <a:solidFill>
                  <a:srgbClr val="595959"/>
                </a:solidFill>
              </a:defRPr>
            </a:pPr>
            <a:endParaRPr lang="en-US"/>
          </a:p>
        </c:txPr>
        <c:crossAx val="33751808"/>
        <c:crosses val="autoZero"/>
        <c:auto val="1"/>
        <c:lblAlgn val="ctr"/>
        <c:lblOffset val="100"/>
        <c:noMultiLvlLbl val="0"/>
      </c:catAx>
      <c:valAx>
        <c:axId val="33751808"/>
        <c:scaling>
          <c:orientation val="minMax"/>
        </c:scaling>
        <c:delete val="1"/>
        <c:axPos val="l"/>
        <c:numFmt formatCode="0%" sourceLinked="1"/>
        <c:majorTickMark val="out"/>
        <c:minorTickMark val="none"/>
        <c:tickLblPos val="none"/>
        <c:crossAx val="33946624"/>
        <c:crosses val="autoZero"/>
        <c:crossBetween val="between"/>
      </c:valAx>
      <c:spPr>
        <a:noFill/>
        <a:ln w="25400">
          <a:noFill/>
        </a:ln>
      </c:spPr>
    </c:plotArea>
    <c:legend>
      <c:legendPos val="r"/>
      <c:layout>
        <c:manualLayout>
          <c:xMode val="edge"/>
          <c:yMode val="edge"/>
          <c:x val="0.6759845170459996"/>
          <c:y val="0.22644381120773804"/>
          <c:w val="0.22214701240092108"/>
          <c:h val="0.19437379298281293"/>
        </c:manualLayout>
      </c:layout>
      <c:overlay val="0"/>
      <c:txPr>
        <a:bodyPr/>
        <a:lstStyle/>
        <a:p>
          <a:pPr>
            <a:defRPr sz="1800" b="1">
              <a:solidFill>
                <a:srgbClr val="595959"/>
              </a:solidFill>
            </a:defRPr>
          </a:pPr>
          <a:endParaRPr lang="en-US"/>
        </a:p>
      </c:txPr>
    </c:legend>
    <c:plotVisOnly val="1"/>
    <c:dispBlanksAs val="gap"/>
    <c:showDLblsOverMax val="0"/>
  </c:chart>
  <c:txPr>
    <a:bodyPr/>
    <a:lstStyle/>
    <a:p>
      <a:pPr>
        <a:defRPr sz="1500">
          <a:latin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1256341887938"/>
          <c:y val="0.14120058088783816"/>
          <c:w val="0.51554711513535467"/>
          <c:h val="0.73649587876479461"/>
        </c:manualLayout>
      </c:layout>
      <c:pieChart>
        <c:varyColors val="1"/>
        <c:ser>
          <c:idx val="0"/>
          <c:order val="0"/>
          <c:tx>
            <c:strRef>
              <c:f>Sheet1!$B$1</c:f>
              <c:strCache>
                <c:ptCount val="1"/>
                <c:pt idx="0">
                  <c:v>Column1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idx val="0"/>
            <c:bubble3D val="0"/>
            <c:explosion val="8"/>
            <c:spPr>
              <a:solidFill>
                <a:srgbClr val="4E7839"/>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1"/>
            <c:bubble3D val="0"/>
            <c:explosion val="8"/>
            <c:spPr>
              <a:solidFill>
                <a:srgbClr val="A8282F"/>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2"/>
            <c:bubble3D val="0"/>
            <c:spPr>
              <a:solidFill>
                <a:srgbClr val="6B2C65"/>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Lbls>
            <c:dLbl>
              <c:idx val="0"/>
              <c:layout/>
              <c:tx>
                <c:rich>
                  <a:bodyPr/>
                  <a:lstStyle/>
                  <a:p>
                    <a:r>
                      <a:rPr lang="en-GB" smtClean="0"/>
                      <a:t>Yes</a:t>
                    </a:r>
                  </a:p>
                  <a:p>
                    <a:r>
                      <a:rPr lang="en-GB" smtClean="0"/>
                      <a:t>16</a:t>
                    </a:r>
                    <a:r>
                      <a:rPr lang="en-GB" dirty="0"/>
                      <a:t>%</a:t>
                    </a:r>
                  </a:p>
                </c:rich>
              </c:tx>
              <c:dLblPos val="outEnd"/>
              <c:showLegendKey val="0"/>
              <c:showVal val="1"/>
              <c:showCatName val="1"/>
              <c:showSerName val="0"/>
              <c:showPercent val="0"/>
              <c:showBubbleSize val="0"/>
            </c:dLbl>
            <c:dLbl>
              <c:idx val="1"/>
              <c:layout>
                <c:manualLayout>
                  <c:x val="0.44304075502428508"/>
                  <c:y val="-0.34211641655951208"/>
                </c:manualLayout>
              </c:layout>
              <c:tx>
                <c:rich>
                  <a:bodyPr/>
                  <a:lstStyle/>
                  <a:p>
                    <a:r>
                      <a:rPr lang="en-GB" sz="1800" b="1" dirty="0" smtClean="0"/>
                      <a:t>No</a:t>
                    </a:r>
                  </a:p>
                  <a:p>
                    <a:r>
                      <a:rPr lang="en-GB" sz="1800" b="1" dirty="0" smtClean="0"/>
                      <a:t>80</a:t>
                    </a:r>
                    <a:r>
                      <a:rPr lang="en-GB" sz="1800" b="1" dirty="0"/>
                      <a:t>%</a:t>
                    </a:r>
                  </a:p>
                </c:rich>
              </c:tx>
              <c:dLblPos val="bestFit"/>
              <c:showLegendKey val="0"/>
              <c:showVal val="1"/>
              <c:showCatName val="1"/>
              <c:showSerName val="0"/>
              <c:showPercent val="0"/>
              <c:showBubbleSize val="0"/>
            </c:dLbl>
            <c:dLbl>
              <c:idx val="2"/>
              <c:layout>
                <c:manualLayout>
                  <c:x val="-8.9077161777892391E-2"/>
                  <c:y val="3.8012935173279139E-3"/>
                </c:manualLayout>
              </c:layout>
              <c:tx>
                <c:rich>
                  <a:bodyPr/>
                  <a:lstStyle/>
                  <a:p>
                    <a:r>
                      <a:rPr lang="en-GB" sz="1800" b="1" dirty="0" smtClean="0"/>
                      <a:t>Don't</a:t>
                    </a:r>
                  </a:p>
                  <a:p>
                    <a:r>
                      <a:rPr lang="en-GB" sz="1800" b="1" dirty="0" smtClean="0"/>
                      <a:t>know</a:t>
                    </a:r>
                    <a:r>
                      <a:rPr lang="en-GB" sz="1800" b="1" baseline="0" dirty="0" smtClean="0"/>
                      <a:t> </a:t>
                    </a:r>
                    <a:r>
                      <a:rPr lang="en-GB" sz="1800" b="1" dirty="0" smtClean="0"/>
                      <a:t>4</a:t>
                    </a:r>
                    <a:r>
                      <a:rPr lang="en-GB" sz="1800" b="1" dirty="0"/>
                      <a:t>%</a:t>
                    </a:r>
                  </a:p>
                </c:rich>
              </c:tx>
              <c:dLblPos val="bestFit"/>
              <c:showLegendKey val="0"/>
              <c:showVal val="1"/>
              <c:showCatName val="1"/>
              <c:showSerName val="0"/>
              <c:showPercent val="0"/>
              <c:showBubbleSize val="0"/>
            </c:dLbl>
            <c:dLbl>
              <c:idx val="5"/>
              <c:layout>
                <c:manualLayout>
                  <c:x val="-0.17342980409584108"/>
                  <c:y val="-3.3594150914448589E-2"/>
                </c:manualLayout>
              </c:layout>
              <c:dLblPos val="bestFit"/>
              <c:showLegendKey val="0"/>
              <c:showVal val="1"/>
              <c:showCatName val="1"/>
              <c:showSerName val="0"/>
              <c:showPercent val="0"/>
              <c:showBubbleSize val="0"/>
            </c:dLbl>
            <c:dLbl>
              <c:idx val="6"/>
              <c:layout>
                <c:manualLayout>
                  <c:x val="-9.9942598970484978E-2"/>
                  <c:y val="0"/>
                </c:manualLayout>
              </c:layout>
              <c:dLblPos val="bestFit"/>
              <c:showLegendKey val="0"/>
              <c:showVal val="1"/>
              <c:showCatName val="1"/>
              <c:showSerName val="0"/>
              <c:showPercent val="0"/>
              <c:showBubbleSize val="0"/>
            </c:dLbl>
            <c:txPr>
              <a:bodyPr/>
              <a:lstStyle/>
              <a:p>
                <a:pPr>
                  <a:defRPr lang="en-GB" sz="1800" b="1">
                    <a:solidFill>
                      <a:srgbClr val="595959"/>
                    </a:solidFill>
                    <a:latin typeface="Arial"/>
                    <a:cs typeface="Arial"/>
                  </a:defRPr>
                </a:pPr>
                <a:endParaRPr lang="en-US"/>
              </a:p>
            </c:txPr>
            <c:dLblPos val="outEnd"/>
            <c:showLegendKey val="0"/>
            <c:showVal val="1"/>
            <c:showCatName val="1"/>
            <c:showSerName val="0"/>
            <c:showPercent val="0"/>
            <c:showBubbleSize val="0"/>
            <c:showLeaderLines val="1"/>
            <c:leaderLines>
              <c:spPr>
                <a:ln>
                  <a:solidFill>
                    <a:schemeClr val="bg2"/>
                  </a:solidFill>
                </a:ln>
              </c:spPr>
            </c:leaderLines>
          </c:dLbls>
          <c:cat>
            <c:strRef>
              <c:f>Sheet1!$A$2:$A$4</c:f>
              <c:strCache>
                <c:ptCount val="3"/>
                <c:pt idx="0">
                  <c:v>Yes</c:v>
                </c:pt>
                <c:pt idx="1">
                  <c:v>No</c:v>
                </c:pt>
                <c:pt idx="2">
                  <c:v>Don't know</c:v>
                </c:pt>
              </c:strCache>
            </c:strRef>
          </c:cat>
          <c:val>
            <c:numRef>
              <c:f>Sheet1!$B$2:$B$4</c:f>
              <c:numCache>
                <c:formatCode>0%</c:formatCode>
                <c:ptCount val="3"/>
                <c:pt idx="0">
                  <c:v>0.16</c:v>
                </c:pt>
                <c:pt idx="1">
                  <c:v>0.8</c:v>
                </c:pt>
                <c:pt idx="2">
                  <c:v>4.0000000000000022E-2</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2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1256341887938"/>
          <c:y val="0.14120058088783816"/>
          <c:w val="0.51554711513535467"/>
          <c:h val="0.73649587876479461"/>
        </c:manualLayout>
      </c:layout>
      <c:pieChart>
        <c:varyColors val="1"/>
        <c:ser>
          <c:idx val="0"/>
          <c:order val="0"/>
          <c:tx>
            <c:strRef>
              <c:f>Sheet1!$B$1</c:f>
              <c:strCache>
                <c:ptCount val="1"/>
                <c:pt idx="0">
                  <c:v>Column1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plosion val="25"/>
          <c:dPt>
            <c:idx val="0"/>
            <c:bubble3D val="0"/>
            <c:explosion val="4"/>
            <c:spPr>
              <a:solidFill>
                <a:srgbClr val="4E7839"/>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1"/>
            <c:bubble3D val="0"/>
            <c:explosion val="4"/>
            <c:spPr>
              <a:solidFill>
                <a:srgbClr val="A8282F"/>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2"/>
            <c:bubble3D val="0"/>
            <c:explosion val="4"/>
            <c:spPr>
              <a:solidFill>
                <a:srgbClr val="6B2C65"/>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Lbls>
            <c:dLbl>
              <c:idx val="0"/>
              <c:layout>
                <c:manualLayout>
                  <c:x val="-6.1518914752560527E-4"/>
                  <c:y val="-7.6451419774204596E-2"/>
                </c:manualLayout>
              </c:layout>
              <c:tx>
                <c:rich>
                  <a:bodyPr/>
                  <a:lstStyle/>
                  <a:p>
                    <a:pPr>
                      <a:defRPr lang="en-GB" sz="1800" b="1">
                        <a:solidFill>
                          <a:srgbClr val="595959"/>
                        </a:solidFill>
                        <a:latin typeface="Arial"/>
                        <a:cs typeface="Arial"/>
                      </a:defRPr>
                    </a:pPr>
                    <a:r>
                      <a:rPr lang="en-GB" sz="1800" dirty="0" smtClean="0"/>
                      <a:t>Yes</a:t>
                    </a:r>
                  </a:p>
                  <a:p>
                    <a:pPr>
                      <a:defRPr lang="en-GB" sz="1800" b="1">
                        <a:solidFill>
                          <a:srgbClr val="595959"/>
                        </a:solidFill>
                        <a:latin typeface="Arial"/>
                        <a:cs typeface="Arial"/>
                      </a:defRPr>
                    </a:pPr>
                    <a:r>
                      <a:rPr lang="en-GB" sz="1800" dirty="0" smtClean="0"/>
                      <a:t>58</a:t>
                    </a:r>
                    <a:r>
                      <a:rPr lang="en-GB" sz="1800" dirty="0"/>
                      <a:t>%</a:t>
                    </a:r>
                  </a:p>
                </c:rich>
              </c:tx>
              <c:spPr/>
              <c:dLblPos val="bestFit"/>
              <c:showLegendKey val="0"/>
              <c:showVal val="1"/>
              <c:showCatName val="1"/>
              <c:showSerName val="0"/>
              <c:showPercent val="0"/>
              <c:showBubbleSize val="0"/>
            </c:dLbl>
            <c:dLbl>
              <c:idx val="1"/>
              <c:layout>
                <c:manualLayout>
                  <c:x val="-1.0678063119838406E-3"/>
                  <c:y val="3.4289685254875114E-2"/>
                </c:manualLayout>
              </c:layout>
              <c:tx>
                <c:rich>
                  <a:bodyPr/>
                  <a:lstStyle/>
                  <a:p>
                    <a:r>
                      <a:rPr lang="en-GB" sz="1800" dirty="0" smtClean="0"/>
                      <a:t>No</a:t>
                    </a:r>
                  </a:p>
                  <a:p>
                    <a:r>
                      <a:rPr lang="en-GB" sz="1800" dirty="0" smtClean="0"/>
                      <a:t>37</a:t>
                    </a:r>
                    <a:r>
                      <a:rPr lang="en-GB" sz="1800" dirty="0"/>
                      <a:t>%</a:t>
                    </a:r>
                  </a:p>
                </c:rich>
              </c:tx>
              <c:dLblPos val="bestFit"/>
              <c:showLegendKey val="0"/>
              <c:showVal val="1"/>
              <c:showCatName val="1"/>
              <c:showSerName val="0"/>
              <c:showPercent val="0"/>
              <c:showBubbleSize val="0"/>
            </c:dLbl>
            <c:dLbl>
              <c:idx val="2"/>
              <c:layout>
                <c:manualLayout>
                  <c:x val="8.4784694275615233E-2"/>
                  <c:y val="-5.4312777967841265E-3"/>
                </c:manualLayout>
              </c:layout>
              <c:tx>
                <c:rich>
                  <a:bodyPr/>
                  <a:lstStyle/>
                  <a:p>
                    <a:r>
                      <a:rPr lang="en-GB" sz="1800" dirty="0"/>
                      <a:t>Don't </a:t>
                    </a:r>
                    <a:r>
                      <a:rPr lang="en-GB" sz="1800" dirty="0" smtClean="0"/>
                      <a:t>know </a:t>
                    </a:r>
                    <a:r>
                      <a:rPr lang="en-GB" sz="1800" dirty="0"/>
                      <a:t>5%</a:t>
                    </a:r>
                  </a:p>
                </c:rich>
              </c:tx>
              <c:dLblPos val="bestFit"/>
              <c:showLegendKey val="0"/>
              <c:showVal val="1"/>
              <c:showCatName val="1"/>
              <c:showSerName val="0"/>
              <c:showPercent val="0"/>
              <c:showBubbleSize val="0"/>
            </c:dLbl>
            <c:txPr>
              <a:bodyPr/>
              <a:lstStyle/>
              <a:p>
                <a:pPr>
                  <a:defRPr lang="en-GB" sz="1400" b="1">
                    <a:solidFill>
                      <a:srgbClr val="595959"/>
                    </a:solidFill>
                    <a:latin typeface="Arial"/>
                    <a:cs typeface="Arial"/>
                  </a:defRPr>
                </a:pPr>
                <a:endParaRPr lang="en-US"/>
              </a:p>
            </c:txPr>
            <c:dLblPos val="outEnd"/>
            <c:showLegendKey val="0"/>
            <c:showVal val="1"/>
            <c:showCatName val="1"/>
            <c:showSerName val="0"/>
            <c:showPercent val="0"/>
            <c:showBubbleSize val="0"/>
            <c:showLeaderLines val="1"/>
            <c:leaderLines>
              <c:spPr>
                <a:ln>
                  <a:solidFill>
                    <a:schemeClr val="bg2"/>
                  </a:solidFill>
                </a:ln>
              </c:spPr>
            </c:leaderLines>
          </c:dLbls>
          <c:cat>
            <c:strRef>
              <c:f>Sheet1!$A$2:$A$4</c:f>
              <c:strCache>
                <c:ptCount val="3"/>
                <c:pt idx="0">
                  <c:v>Yes</c:v>
                </c:pt>
                <c:pt idx="1">
                  <c:v>No</c:v>
                </c:pt>
                <c:pt idx="2">
                  <c:v>Don't know</c:v>
                </c:pt>
              </c:strCache>
            </c:strRef>
          </c:cat>
          <c:val>
            <c:numRef>
              <c:f>Sheet1!$B$2:$B$4</c:f>
              <c:numCache>
                <c:formatCode>0%</c:formatCode>
                <c:ptCount val="3"/>
                <c:pt idx="0">
                  <c:v>0.58000000000000007</c:v>
                </c:pt>
                <c:pt idx="1">
                  <c:v>0.37000000000000016</c:v>
                </c:pt>
                <c:pt idx="2">
                  <c:v>0.05</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985311432871718E-2"/>
          <c:y val="3.5212440544584715E-2"/>
          <c:w val="0.83877986986953235"/>
          <c:h val="0.78642998727609703"/>
        </c:manualLayout>
      </c:layout>
      <c:barChart>
        <c:barDir val="col"/>
        <c:grouping val="clustered"/>
        <c:varyColors val="0"/>
        <c:ser>
          <c:idx val="0"/>
          <c:order val="0"/>
          <c:tx>
            <c:strRef>
              <c:f>Sheet1!$B$3</c:f>
              <c:strCache>
                <c:ptCount val="1"/>
                <c:pt idx="0">
                  <c:v>No OOH</c:v>
                </c:pt>
              </c:strCache>
            </c:strRef>
          </c:tx>
          <c:invertIfNegative val="0"/>
          <c:cat>
            <c:strRef>
              <c:f>Sheet1!$A$4:$A$7</c:f>
              <c:strCache>
                <c:ptCount val="4"/>
                <c:pt idx="0">
                  <c:v>Search internet at home / work</c:v>
                </c:pt>
                <c:pt idx="1">
                  <c:v>Search internet when mobile</c:v>
                </c:pt>
                <c:pt idx="2">
                  <c:v>Search internet anywhere</c:v>
                </c:pt>
                <c:pt idx="3">
                  <c:v>Buy because of OOH</c:v>
                </c:pt>
              </c:strCache>
            </c:strRef>
          </c:cat>
          <c:val>
            <c:numRef>
              <c:f>Sheet1!$B$4:$B$7</c:f>
              <c:numCache>
                <c:formatCode>General</c:formatCode>
                <c:ptCount val="4"/>
                <c:pt idx="0">
                  <c:v>0</c:v>
                </c:pt>
                <c:pt idx="1">
                  <c:v>0</c:v>
                </c:pt>
                <c:pt idx="2">
                  <c:v>0</c:v>
                </c:pt>
                <c:pt idx="3">
                  <c:v>0</c:v>
                </c:pt>
              </c:numCache>
            </c:numRef>
          </c:val>
        </c:ser>
        <c:ser>
          <c:idx val="1"/>
          <c:order val="1"/>
          <c:tx>
            <c:strRef>
              <c:f>Sheet1!$C$3</c:f>
              <c:strCache>
                <c:ptCount val="1"/>
                <c:pt idx="0">
                  <c:v>1 OOH</c:v>
                </c:pt>
              </c:strCache>
            </c:strRef>
          </c:tx>
          <c:spPr>
            <a:solidFill>
              <a:srgbClr val="A8282F"/>
            </a:solidFill>
          </c:spPr>
          <c:invertIfNegative val="0"/>
          <c:dLbls>
            <c:dLbl>
              <c:idx val="2"/>
              <c:layout>
                <c:manualLayout>
                  <c:x val="-8.2944530844997408E-3"/>
                  <c:y val="-4.2437781360066845E-17"/>
                </c:manualLayout>
              </c:layout>
              <c:showLegendKey val="0"/>
              <c:showVal val="1"/>
              <c:showCatName val="0"/>
              <c:showSerName val="0"/>
              <c:showPercent val="0"/>
              <c:showBubbleSize val="0"/>
            </c:dLbl>
            <c:txPr>
              <a:bodyPr/>
              <a:lstStyle/>
              <a:p>
                <a:pPr>
                  <a:defRPr sz="1200">
                    <a:solidFill>
                      <a:srgbClr val="595959"/>
                    </a:solidFill>
                  </a:defRPr>
                </a:pPr>
                <a:endParaRPr lang="en-US"/>
              </a:p>
            </c:txPr>
            <c:showLegendKey val="0"/>
            <c:showVal val="1"/>
            <c:showCatName val="0"/>
            <c:showSerName val="0"/>
            <c:showPercent val="0"/>
            <c:showBubbleSize val="0"/>
            <c:showLeaderLines val="0"/>
          </c:dLbls>
          <c:cat>
            <c:strRef>
              <c:f>Sheet1!$A$4:$A$7</c:f>
              <c:strCache>
                <c:ptCount val="4"/>
                <c:pt idx="0">
                  <c:v>Search internet at home / work</c:v>
                </c:pt>
                <c:pt idx="1">
                  <c:v>Search internet when mobile</c:v>
                </c:pt>
                <c:pt idx="2">
                  <c:v>Search internet anywhere</c:v>
                </c:pt>
                <c:pt idx="3">
                  <c:v>Buy because of OOH</c:v>
                </c:pt>
              </c:strCache>
            </c:strRef>
          </c:cat>
          <c:val>
            <c:numRef>
              <c:f>Sheet1!$C$4:$C$7</c:f>
              <c:numCache>
                <c:formatCode>0%</c:formatCode>
                <c:ptCount val="4"/>
                <c:pt idx="0">
                  <c:v>0.47000000000000008</c:v>
                </c:pt>
                <c:pt idx="1">
                  <c:v>9.0000000000000024E-2</c:v>
                </c:pt>
                <c:pt idx="2">
                  <c:v>0.5</c:v>
                </c:pt>
                <c:pt idx="3">
                  <c:v>0.25</c:v>
                </c:pt>
              </c:numCache>
            </c:numRef>
          </c:val>
        </c:ser>
        <c:ser>
          <c:idx val="2"/>
          <c:order val="2"/>
          <c:tx>
            <c:strRef>
              <c:f>Sheet1!$D$3</c:f>
              <c:strCache>
                <c:ptCount val="1"/>
                <c:pt idx="0">
                  <c:v>2 OOH</c:v>
                </c:pt>
              </c:strCache>
            </c:strRef>
          </c:tx>
          <c:spPr>
            <a:solidFill>
              <a:srgbClr val="4E7839"/>
            </a:solidFill>
          </c:spPr>
          <c:invertIfNegative val="0"/>
          <c:dLbls>
            <c:dLbl>
              <c:idx val="2"/>
              <c:layout>
                <c:manualLayout>
                  <c:x val="0"/>
                  <c:y val="-2.3148148148148095E-2"/>
                </c:manualLayout>
              </c:layout>
              <c:showLegendKey val="0"/>
              <c:showVal val="1"/>
              <c:showCatName val="0"/>
              <c:showSerName val="0"/>
              <c:showPercent val="0"/>
              <c:showBubbleSize val="0"/>
            </c:dLbl>
            <c:txPr>
              <a:bodyPr/>
              <a:lstStyle/>
              <a:p>
                <a:pPr>
                  <a:defRPr sz="1200">
                    <a:solidFill>
                      <a:srgbClr val="595959"/>
                    </a:solidFill>
                  </a:defRPr>
                </a:pPr>
                <a:endParaRPr lang="en-US"/>
              </a:p>
            </c:txPr>
            <c:showLegendKey val="0"/>
            <c:showVal val="1"/>
            <c:showCatName val="0"/>
            <c:showSerName val="0"/>
            <c:showPercent val="0"/>
            <c:showBubbleSize val="0"/>
            <c:showLeaderLines val="0"/>
          </c:dLbls>
          <c:cat>
            <c:strRef>
              <c:f>Sheet1!$A$4:$A$7</c:f>
              <c:strCache>
                <c:ptCount val="4"/>
                <c:pt idx="0">
                  <c:v>Search internet at home / work</c:v>
                </c:pt>
                <c:pt idx="1">
                  <c:v>Search internet when mobile</c:v>
                </c:pt>
                <c:pt idx="2">
                  <c:v>Search internet anywhere</c:v>
                </c:pt>
                <c:pt idx="3">
                  <c:v>Buy because of OOH</c:v>
                </c:pt>
              </c:strCache>
            </c:strRef>
          </c:cat>
          <c:val>
            <c:numRef>
              <c:f>Sheet1!$D$4:$D$7</c:f>
              <c:numCache>
                <c:formatCode>0%</c:formatCode>
                <c:ptCount val="4"/>
                <c:pt idx="0">
                  <c:v>0.55000000000000004</c:v>
                </c:pt>
                <c:pt idx="1">
                  <c:v>7.0000000000000021E-2</c:v>
                </c:pt>
                <c:pt idx="2">
                  <c:v>0.58000000000000007</c:v>
                </c:pt>
                <c:pt idx="3">
                  <c:v>0.26</c:v>
                </c:pt>
              </c:numCache>
            </c:numRef>
          </c:val>
        </c:ser>
        <c:ser>
          <c:idx val="3"/>
          <c:order val="3"/>
          <c:tx>
            <c:strRef>
              <c:f>Sheet1!$E$3</c:f>
              <c:strCache>
                <c:ptCount val="1"/>
                <c:pt idx="0">
                  <c:v>3 OOH</c:v>
                </c:pt>
              </c:strCache>
            </c:strRef>
          </c:tx>
          <c:spPr>
            <a:solidFill>
              <a:srgbClr val="6B2C65"/>
            </a:solidFill>
          </c:spPr>
          <c:invertIfNegative val="0"/>
          <c:dLbls>
            <c:txPr>
              <a:bodyPr/>
              <a:lstStyle/>
              <a:p>
                <a:pPr>
                  <a:defRPr sz="1200">
                    <a:solidFill>
                      <a:srgbClr val="595959"/>
                    </a:solidFill>
                  </a:defRPr>
                </a:pPr>
                <a:endParaRPr lang="en-US"/>
              </a:p>
            </c:txPr>
            <c:showLegendKey val="0"/>
            <c:showVal val="1"/>
            <c:showCatName val="0"/>
            <c:showSerName val="0"/>
            <c:showPercent val="0"/>
            <c:showBubbleSize val="0"/>
            <c:showLeaderLines val="0"/>
          </c:dLbls>
          <c:cat>
            <c:strRef>
              <c:f>Sheet1!$A$4:$A$7</c:f>
              <c:strCache>
                <c:ptCount val="4"/>
                <c:pt idx="0">
                  <c:v>Search internet at home / work</c:v>
                </c:pt>
                <c:pt idx="1">
                  <c:v>Search internet when mobile</c:v>
                </c:pt>
                <c:pt idx="2">
                  <c:v>Search internet anywhere</c:v>
                </c:pt>
                <c:pt idx="3">
                  <c:v>Buy because of OOH</c:v>
                </c:pt>
              </c:strCache>
            </c:strRef>
          </c:cat>
          <c:val>
            <c:numRef>
              <c:f>Sheet1!$E$4:$E$7</c:f>
              <c:numCache>
                <c:formatCode>0%</c:formatCode>
                <c:ptCount val="4"/>
                <c:pt idx="0">
                  <c:v>0.51</c:v>
                </c:pt>
                <c:pt idx="1">
                  <c:v>0.1</c:v>
                </c:pt>
                <c:pt idx="2">
                  <c:v>0.55000000000000004</c:v>
                </c:pt>
                <c:pt idx="3">
                  <c:v>0.34</c:v>
                </c:pt>
              </c:numCache>
            </c:numRef>
          </c:val>
        </c:ser>
        <c:ser>
          <c:idx val="4"/>
          <c:order val="4"/>
          <c:tx>
            <c:strRef>
              <c:f>Sheet1!$F$3</c:f>
              <c:strCache>
                <c:ptCount val="1"/>
                <c:pt idx="0">
                  <c:v>4 OOH</c:v>
                </c:pt>
              </c:strCache>
            </c:strRef>
          </c:tx>
          <c:spPr>
            <a:solidFill>
              <a:srgbClr val="336A6F"/>
            </a:solidFill>
          </c:spPr>
          <c:invertIfNegative val="0"/>
          <c:dLbls>
            <c:dLbl>
              <c:idx val="3"/>
              <c:layout>
                <c:manualLayout>
                  <c:x val="0"/>
                  <c:y val="-5.5555555555555483E-2"/>
                </c:manualLayout>
              </c:layout>
              <c:showLegendKey val="0"/>
              <c:showVal val="1"/>
              <c:showCatName val="0"/>
              <c:showSerName val="0"/>
              <c:showPercent val="0"/>
              <c:showBubbleSize val="0"/>
            </c:dLbl>
            <c:txPr>
              <a:bodyPr/>
              <a:lstStyle/>
              <a:p>
                <a:pPr>
                  <a:defRPr sz="1200">
                    <a:solidFill>
                      <a:srgbClr val="595959"/>
                    </a:solidFill>
                  </a:defRPr>
                </a:pPr>
                <a:endParaRPr lang="en-US"/>
              </a:p>
            </c:txPr>
            <c:showLegendKey val="0"/>
            <c:showVal val="1"/>
            <c:showCatName val="0"/>
            <c:showSerName val="0"/>
            <c:showPercent val="0"/>
            <c:showBubbleSize val="0"/>
            <c:showLeaderLines val="0"/>
          </c:dLbls>
          <c:cat>
            <c:strRef>
              <c:f>Sheet1!$A$4:$A$7</c:f>
              <c:strCache>
                <c:ptCount val="4"/>
                <c:pt idx="0">
                  <c:v>Search internet at home / work</c:v>
                </c:pt>
                <c:pt idx="1">
                  <c:v>Search internet when mobile</c:v>
                </c:pt>
                <c:pt idx="2">
                  <c:v>Search internet anywhere</c:v>
                </c:pt>
                <c:pt idx="3">
                  <c:v>Buy because of OOH</c:v>
                </c:pt>
              </c:strCache>
            </c:strRef>
          </c:cat>
          <c:val>
            <c:numRef>
              <c:f>Sheet1!$F$4:$F$7</c:f>
              <c:numCache>
                <c:formatCode>0%</c:formatCode>
                <c:ptCount val="4"/>
                <c:pt idx="0">
                  <c:v>0.61000000000000032</c:v>
                </c:pt>
                <c:pt idx="1">
                  <c:v>0.11</c:v>
                </c:pt>
                <c:pt idx="2">
                  <c:v>0.64000000000000035</c:v>
                </c:pt>
                <c:pt idx="3">
                  <c:v>0.34</c:v>
                </c:pt>
              </c:numCache>
            </c:numRef>
          </c:val>
        </c:ser>
        <c:ser>
          <c:idx val="5"/>
          <c:order val="5"/>
          <c:tx>
            <c:strRef>
              <c:f>Sheet1!$G$3</c:f>
              <c:strCache>
                <c:ptCount val="1"/>
                <c:pt idx="0">
                  <c:v>5+ OOH</c:v>
                </c:pt>
              </c:strCache>
            </c:strRef>
          </c:tx>
          <c:spPr>
            <a:solidFill>
              <a:schemeClr val="tx1">
                <a:lumMod val="50000"/>
                <a:lumOff val="50000"/>
              </a:schemeClr>
            </a:solidFill>
          </c:spPr>
          <c:invertIfNegative val="0"/>
          <c:dLbls>
            <c:txPr>
              <a:bodyPr/>
              <a:lstStyle/>
              <a:p>
                <a:pPr>
                  <a:defRPr sz="1200">
                    <a:solidFill>
                      <a:srgbClr val="595959"/>
                    </a:solidFill>
                  </a:defRPr>
                </a:pPr>
                <a:endParaRPr lang="en-US"/>
              </a:p>
            </c:txPr>
            <c:showLegendKey val="0"/>
            <c:showVal val="1"/>
            <c:showCatName val="0"/>
            <c:showSerName val="0"/>
            <c:showPercent val="0"/>
            <c:showBubbleSize val="0"/>
            <c:showLeaderLines val="0"/>
          </c:dLbls>
          <c:cat>
            <c:strRef>
              <c:f>Sheet1!$A$4:$A$7</c:f>
              <c:strCache>
                <c:ptCount val="4"/>
                <c:pt idx="0">
                  <c:v>Search internet at home / work</c:v>
                </c:pt>
                <c:pt idx="1">
                  <c:v>Search internet when mobile</c:v>
                </c:pt>
                <c:pt idx="2">
                  <c:v>Search internet anywhere</c:v>
                </c:pt>
                <c:pt idx="3">
                  <c:v>Buy because of OOH</c:v>
                </c:pt>
              </c:strCache>
            </c:strRef>
          </c:cat>
          <c:val>
            <c:numRef>
              <c:f>Sheet1!$G$4:$G$7</c:f>
              <c:numCache>
                <c:formatCode>0%</c:formatCode>
                <c:ptCount val="4"/>
                <c:pt idx="0">
                  <c:v>0.78</c:v>
                </c:pt>
                <c:pt idx="1">
                  <c:v>0.17</c:v>
                </c:pt>
                <c:pt idx="2">
                  <c:v>0.82000000000000028</c:v>
                </c:pt>
                <c:pt idx="3">
                  <c:v>0.58000000000000007</c:v>
                </c:pt>
              </c:numCache>
            </c:numRef>
          </c:val>
        </c:ser>
        <c:dLbls>
          <c:showLegendKey val="0"/>
          <c:showVal val="0"/>
          <c:showCatName val="0"/>
          <c:showSerName val="0"/>
          <c:showPercent val="0"/>
          <c:showBubbleSize val="0"/>
        </c:dLbls>
        <c:gapWidth val="27"/>
        <c:axId val="34040832"/>
        <c:axId val="34046720"/>
      </c:barChart>
      <c:catAx>
        <c:axId val="34040832"/>
        <c:scaling>
          <c:orientation val="minMax"/>
        </c:scaling>
        <c:delete val="0"/>
        <c:axPos val="b"/>
        <c:majorTickMark val="out"/>
        <c:minorTickMark val="none"/>
        <c:tickLblPos val="nextTo"/>
        <c:txPr>
          <a:bodyPr/>
          <a:lstStyle/>
          <a:p>
            <a:pPr>
              <a:defRPr sz="1200">
                <a:solidFill>
                  <a:srgbClr val="595959"/>
                </a:solidFill>
              </a:defRPr>
            </a:pPr>
            <a:endParaRPr lang="en-US"/>
          </a:p>
        </c:txPr>
        <c:crossAx val="34046720"/>
        <c:crosses val="autoZero"/>
        <c:auto val="1"/>
        <c:lblAlgn val="ctr"/>
        <c:lblOffset val="100"/>
        <c:noMultiLvlLbl val="0"/>
      </c:catAx>
      <c:valAx>
        <c:axId val="34046720"/>
        <c:scaling>
          <c:orientation val="minMax"/>
        </c:scaling>
        <c:delete val="0"/>
        <c:axPos val="l"/>
        <c:majorGridlines>
          <c:spPr>
            <a:ln>
              <a:noFill/>
            </a:ln>
          </c:spPr>
        </c:majorGridlines>
        <c:numFmt formatCode="0%" sourceLinked="0"/>
        <c:majorTickMark val="out"/>
        <c:minorTickMark val="none"/>
        <c:tickLblPos val="nextTo"/>
        <c:txPr>
          <a:bodyPr/>
          <a:lstStyle/>
          <a:p>
            <a:pPr>
              <a:defRPr sz="1200">
                <a:solidFill>
                  <a:srgbClr val="595959"/>
                </a:solidFill>
              </a:defRPr>
            </a:pPr>
            <a:endParaRPr lang="en-US"/>
          </a:p>
        </c:txPr>
        <c:crossAx val="34040832"/>
        <c:crosses val="autoZero"/>
        <c:crossBetween val="between"/>
      </c:valAx>
    </c:plotArea>
    <c:legend>
      <c:legendPos val="r"/>
      <c:legendEntry>
        <c:idx val="0"/>
        <c:delete val="1"/>
      </c:legendEntry>
      <c:layout>
        <c:manualLayout>
          <c:xMode val="edge"/>
          <c:yMode val="edge"/>
          <c:x val="8.7765294582079809E-2"/>
          <c:y val="0.93116811231870233"/>
          <c:w val="0.77328734822781298"/>
          <c:h val="6.6872768409359698E-2"/>
        </c:manualLayout>
      </c:layout>
      <c:overlay val="0"/>
      <c:txPr>
        <a:bodyPr/>
        <a:lstStyle/>
        <a:p>
          <a:pPr>
            <a:defRPr sz="1800">
              <a:solidFill>
                <a:srgbClr val="595959"/>
              </a:solidFill>
            </a:defRPr>
          </a:pPr>
          <a:endParaRPr lang="en-US"/>
        </a:p>
      </c:txPr>
    </c:legend>
    <c:plotVisOnly val="1"/>
    <c:dispBlanksAs val="gap"/>
    <c:showDLblsOverMax val="0"/>
  </c:chart>
  <c:txPr>
    <a:bodyPr/>
    <a:lstStyle/>
    <a:p>
      <a:pPr>
        <a:defRPr b="1">
          <a:latin typeface="Arial"/>
          <a:cs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78169518465101"/>
          <c:y val="7.8934443415486832E-2"/>
          <c:w val="0.50085133667847592"/>
          <c:h val="0.83172640020349864"/>
        </c:manualLayout>
      </c:layout>
      <c:pieChart>
        <c:varyColors val="1"/>
        <c:ser>
          <c:idx val="0"/>
          <c:order val="0"/>
          <c:tx>
            <c:strRef>
              <c:f>Sheet1!$B$1</c:f>
              <c:strCache>
                <c:ptCount val="1"/>
                <c:pt idx="0">
                  <c:v>Column1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bubble3D val="0"/>
            <c:explosion val="14"/>
            <c:spPr>
              <a:solidFill>
                <a:srgbClr val="4E7839"/>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1"/>
            <c:bubble3D val="0"/>
            <c:spPr>
              <a:solidFill>
                <a:srgbClr val="A8282F"/>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Pt>
            <c:idx val="2"/>
            <c:bubble3D val="0"/>
            <c:spPr>
              <a:solidFill>
                <a:srgbClr val="6B2C65"/>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c:spPr>
          </c:dPt>
          <c:dLbls>
            <c:dLbl>
              <c:idx val="0"/>
              <c:layout/>
              <c:tx>
                <c:rich>
                  <a:bodyPr/>
                  <a:lstStyle/>
                  <a:p>
                    <a:r>
                      <a:rPr lang="en-GB" smtClean="0"/>
                      <a:t>Yes</a:t>
                    </a:r>
                  </a:p>
                  <a:p>
                    <a:r>
                      <a:rPr lang="en-GB" smtClean="0"/>
                      <a:t>35</a:t>
                    </a:r>
                    <a:r>
                      <a:rPr lang="en-GB" dirty="0"/>
                      <a:t>%</a:t>
                    </a:r>
                  </a:p>
                </c:rich>
              </c:tx>
              <c:dLblPos val="outEnd"/>
              <c:showLegendKey val="0"/>
              <c:showVal val="1"/>
              <c:showCatName val="1"/>
              <c:showSerName val="0"/>
              <c:showPercent val="0"/>
              <c:showBubbleSize val="0"/>
            </c:dLbl>
            <c:dLbl>
              <c:idx val="1"/>
              <c:layout/>
              <c:tx>
                <c:rich>
                  <a:bodyPr/>
                  <a:lstStyle/>
                  <a:p>
                    <a:r>
                      <a:rPr lang="en-GB" smtClean="0"/>
                      <a:t>No 45</a:t>
                    </a:r>
                    <a:r>
                      <a:rPr lang="en-GB" dirty="0"/>
                      <a:t>%</a:t>
                    </a:r>
                  </a:p>
                </c:rich>
              </c:tx>
              <c:dLblPos val="outEnd"/>
              <c:showLegendKey val="0"/>
              <c:showVal val="1"/>
              <c:showCatName val="1"/>
              <c:showSerName val="0"/>
              <c:showPercent val="0"/>
              <c:showBubbleSize val="0"/>
            </c:dLbl>
            <c:dLbl>
              <c:idx val="2"/>
              <c:layout>
                <c:manualLayout>
                  <c:x val="-3.529000674539301E-2"/>
                  <c:y val="1.6958585798159221E-2"/>
                </c:manualLayout>
              </c:layout>
              <c:tx>
                <c:rich>
                  <a:bodyPr/>
                  <a:lstStyle/>
                  <a:p>
                    <a:r>
                      <a:rPr lang="en-US" b="1" dirty="0" smtClean="0">
                        <a:solidFill>
                          <a:srgbClr val="595959"/>
                        </a:solidFill>
                        <a:latin typeface="Arial"/>
                        <a:cs typeface="Arial"/>
                      </a:rPr>
                      <a:t>Don't know</a:t>
                    </a:r>
                    <a:r>
                      <a:rPr lang="en-US" b="1" baseline="0" dirty="0" smtClean="0">
                        <a:solidFill>
                          <a:srgbClr val="595959"/>
                        </a:solidFill>
                        <a:latin typeface="Arial"/>
                        <a:cs typeface="Arial"/>
                      </a:rPr>
                      <a:t> </a:t>
                    </a:r>
                    <a:r>
                      <a:rPr lang="en-US" b="1" dirty="0" smtClean="0">
                        <a:solidFill>
                          <a:srgbClr val="595959"/>
                        </a:solidFill>
                        <a:latin typeface="Arial"/>
                        <a:cs typeface="Arial"/>
                      </a:rPr>
                      <a:t>20</a:t>
                    </a:r>
                    <a:r>
                      <a:rPr lang="en-US" b="1" dirty="0">
                        <a:solidFill>
                          <a:srgbClr val="595959"/>
                        </a:solidFill>
                        <a:latin typeface="Arial"/>
                        <a:cs typeface="Arial"/>
                      </a:rPr>
                      <a:t>%</a:t>
                    </a:r>
                  </a:p>
                </c:rich>
              </c:tx>
              <c:dLblPos val="bestFit"/>
              <c:showLegendKey val="0"/>
              <c:showVal val="1"/>
              <c:showCatName val="1"/>
              <c:showSerName val="0"/>
              <c:showPercent val="0"/>
              <c:showBubbleSize val="0"/>
            </c:dLbl>
            <c:txPr>
              <a:bodyPr/>
              <a:lstStyle/>
              <a:p>
                <a:pPr>
                  <a:defRPr lang="en-GB" sz="2000" b="1">
                    <a:solidFill>
                      <a:srgbClr val="595959"/>
                    </a:solidFill>
                    <a:latin typeface="Arial"/>
                    <a:cs typeface="Arial"/>
                  </a:defRPr>
                </a:pPr>
                <a:endParaRPr lang="en-US"/>
              </a:p>
            </c:txPr>
            <c:dLblPos val="outEnd"/>
            <c:showLegendKey val="0"/>
            <c:showVal val="1"/>
            <c:showCatName val="1"/>
            <c:showSerName val="0"/>
            <c:showPercent val="0"/>
            <c:showBubbleSize val="0"/>
            <c:showLeaderLines val="0"/>
          </c:dLbls>
          <c:cat>
            <c:strRef>
              <c:f>Sheet1!$A$2:$A$4</c:f>
              <c:strCache>
                <c:ptCount val="3"/>
                <c:pt idx="0">
                  <c:v>Yes</c:v>
                </c:pt>
                <c:pt idx="1">
                  <c:v>No</c:v>
                </c:pt>
                <c:pt idx="2">
                  <c:v>Don't know</c:v>
                </c:pt>
              </c:strCache>
            </c:strRef>
          </c:cat>
          <c:val>
            <c:numRef>
              <c:f>Sheet1!$B$2:$B$4</c:f>
              <c:numCache>
                <c:formatCode>0%</c:formatCode>
                <c:ptCount val="3"/>
                <c:pt idx="0">
                  <c:v>0.35000000000000014</c:v>
                </c:pt>
                <c:pt idx="1">
                  <c:v>0.45</c:v>
                </c:pt>
                <c:pt idx="2">
                  <c:v>0.2</c:v>
                </c:pt>
              </c:numCache>
            </c:numRef>
          </c:val>
        </c:ser>
        <c:dLbls>
          <c:showLegendKey val="0"/>
          <c:showVal val="0"/>
          <c:showCatName val="0"/>
          <c:showSerName val="0"/>
          <c:showPercent val="0"/>
          <c:showBubbleSize val="0"/>
          <c:showLeaderLines val="0"/>
        </c:dLbls>
        <c:firstSliceAng val="0"/>
      </c:pieChart>
    </c:plotArea>
    <c:plotVisOnly val="1"/>
    <c:dispBlanksAs val="zero"/>
    <c:showDLblsOverMax val="0"/>
  </c:chart>
  <c:txPr>
    <a:bodyPr/>
    <a:lstStyle/>
    <a:p>
      <a:pPr>
        <a:defRPr sz="12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155916994266606E-2"/>
          <c:y val="3.5234757363700214E-2"/>
          <c:w val="0.91814598394783198"/>
          <c:h val="0.92206344332641799"/>
        </c:manualLayout>
      </c:layout>
      <c:bubbleChart>
        <c:varyColors val="0"/>
        <c:ser>
          <c:idx val="4"/>
          <c:order val="0"/>
          <c:tx>
            <c:v>TV</c:v>
          </c:tx>
          <c:spPr>
            <a:ln w="25400">
              <a:noFill/>
            </a:ln>
          </c:spPr>
          <c:invertIfNegative val="0"/>
          <c:dPt>
            <c:idx val="6"/>
            <c:invertIfNegative val="0"/>
            <c:bubble3D val="1"/>
            <c:spPr>
              <a:noFill/>
              <a:ln w="25400">
                <a:noFill/>
              </a:ln>
            </c:spPr>
          </c:dPt>
          <c:dLbls>
            <c:delete val="1"/>
          </c:dLbls>
          <c:xVal>
            <c:numRef>
              <c:f>'Feel &amp; Do Venn Diagram Summary'!$A$23:$A$34</c:f>
              <c:numCache>
                <c:formatCode>General</c:formatCode>
                <c:ptCount val="12"/>
                <c:pt idx="2" formatCode="0.00">
                  <c:v>0.49731576378721343</c:v>
                </c:pt>
                <c:pt idx="3" formatCode="0.00">
                  <c:v>0.67444876783398233</c:v>
                </c:pt>
                <c:pt idx="4" formatCode="0.00">
                  <c:v>0.68756998880179176</c:v>
                </c:pt>
                <c:pt idx="5" formatCode="0.00">
                  <c:v>0.74223602484471973</c:v>
                </c:pt>
                <c:pt idx="6" formatCode="0.00">
                  <c:v>0.51940689053641498</c:v>
                </c:pt>
                <c:pt idx="7" formatCode="0.00">
                  <c:v>0.80149812734082404</c:v>
                </c:pt>
                <c:pt idx="8" formatCode="0.00">
                  <c:v>0.49290322580645224</c:v>
                </c:pt>
                <c:pt idx="9" formatCode="0.00">
                  <c:v>0.59510357815442583</c:v>
                </c:pt>
                <c:pt idx="10" formatCode="0.00">
                  <c:v>0.57038391224862905</c:v>
                </c:pt>
                <c:pt idx="11" formatCode="0.00">
                  <c:v>0.50704225352112731</c:v>
                </c:pt>
              </c:numCache>
            </c:numRef>
          </c:xVal>
          <c:yVal>
            <c:numRef>
              <c:f>'Feel &amp; Do Venn Diagram Summary'!$J$23:$J$34</c:f>
              <c:numCache>
                <c:formatCode>General</c:formatCode>
                <c:ptCount val="12"/>
                <c:pt idx="0">
                  <c:v>0</c:v>
                </c:pt>
                <c:pt idx="6" formatCode="0.00">
                  <c:v>0.34496293065852607</c:v>
                </c:pt>
              </c:numCache>
            </c:numRef>
          </c:yVal>
          <c:bubbleSize>
            <c:numRef>
              <c:f>'Feel &amp; Do Venn Diagram Summary'!$K$23:$K$34</c:f>
              <c:numCache>
                <c:formatCode>General</c:formatCode>
                <c:ptCount val="12"/>
                <c:pt idx="6" formatCode="0.00">
                  <c:v>2293</c:v>
                </c:pt>
              </c:numCache>
            </c:numRef>
          </c:bubbleSize>
          <c:bubble3D val="1"/>
        </c:ser>
        <c:dLbls>
          <c:showLegendKey val="0"/>
          <c:showVal val="1"/>
          <c:showCatName val="0"/>
          <c:showSerName val="0"/>
          <c:showPercent val="0"/>
          <c:showBubbleSize val="0"/>
        </c:dLbls>
        <c:bubbleScale val="100"/>
        <c:showNegBubbles val="0"/>
        <c:axId val="62654336"/>
        <c:axId val="62655872"/>
      </c:bubbleChart>
      <c:valAx>
        <c:axId val="62654336"/>
        <c:scaling>
          <c:orientation val="minMax"/>
          <c:max val="0.85000000000000031"/>
          <c:min val="0.4"/>
        </c:scaling>
        <c:delete val="0"/>
        <c:axPos val="b"/>
        <c:numFmt formatCode="0%" sourceLinked="0"/>
        <c:majorTickMark val="out"/>
        <c:minorTickMark val="none"/>
        <c:tickLblPos val="nextTo"/>
        <c:txPr>
          <a:bodyPr/>
          <a:lstStyle/>
          <a:p>
            <a:pPr>
              <a:defRPr lang="en-GB" sz="1000">
                <a:solidFill>
                  <a:srgbClr val="595959"/>
                </a:solidFill>
                <a:latin typeface="Arial"/>
                <a:cs typeface="Arial"/>
              </a:defRPr>
            </a:pPr>
            <a:endParaRPr lang="en-US"/>
          </a:p>
        </c:txPr>
        <c:crossAx val="62655872"/>
        <c:crossesAt val="0.43360000000000015"/>
        <c:crossBetween val="midCat"/>
      </c:valAx>
      <c:valAx>
        <c:axId val="62655872"/>
        <c:scaling>
          <c:orientation val="minMax"/>
          <c:max val="0.85000000000000031"/>
          <c:min val="0.25"/>
        </c:scaling>
        <c:delete val="0"/>
        <c:axPos val="l"/>
        <c:numFmt formatCode="0%" sourceLinked="0"/>
        <c:majorTickMark val="out"/>
        <c:minorTickMark val="none"/>
        <c:tickLblPos val="nextTo"/>
        <c:txPr>
          <a:bodyPr/>
          <a:lstStyle/>
          <a:p>
            <a:pPr>
              <a:defRPr lang="en-GB" sz="1000">
                <a:solidFill>
                  <a:srgbClr val="595959"/>
                </a:solidFill>
                <a:latin typeface="Arial"/>
                <a:cs typeface="Arial"/>
              </a:defRPr>
            </a:pPr>
            <a:endParaRPr lang="en-US"/>
          </a:p>
        </c:txPr>
        <c:crossAx val="62654336"/>
        <c:crossesAt val="0.49730000000000024"/>
        <c:crossBetween val="midCat"/>
        <c:majorUnit val="0.1"/>
        <c:minorUnit val="0.1"/>
      </c:valAx>
    </c:plotArea>
    <c:plotVisOnly val="1"/>
    <c:dispBlanksAs val="gap"/>
    <c:showDLblsOverMax val="0"/>
  </c:chart>
  <c:txPr>
    <a:bodyPr/>
    <a:lstStyle/>
    <a:p>
      <a:pPr>
        <a:defRPr b="1">
          <a:latin typeface="+mj-lt"/>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Sheet1!$A$2</c:f>
              <c:strCache>
                <c:ptCount val="1"/>
                <c:pt idx="0">
                  <c:v>Searched online</c:v>
                </c:pt>
              </c:strCache>
            </c:strRef>
          </c:tx>
          <c:spPr>
            <a:solidFill>
              <a:srgbClr val="336A6F"/>
            </a:solidFill>
            <a:ln>
              <a:noFill/>
            </a:ln>
            <a:effectLst/>
            <a:scene3d>
              <a:camera prst="orthographicFront"/>
              <a:lightRig rig="threePt" dir="t">
                <a:rot lat="0" lon="0" rev="1200000"/>
              </a:lightRig>
            </a:scene3d>
            <a:sp3d/>
          </c:spPr>
          <c:invertIfNegative val="0"/>
          <c:dLbls>
            <c:txPr>
              <a:bodyPr/>
              <a:lstStyle/>
              <a:p>
                <a:pPr>
                  <a:defRPr lang="en-GB" sz="1200" b="1">
                    <a:solidFill>
                      <a:srgbClr val="595959"/>
                    </a:solidFill>
                    <a:latin typeface="Arial" pitchFamily="34" charset="0"/>
                    <a:cs typeface="Arial" pitchFamily="34" charset="0"/>
                  </a:defRPr>
                </a:pPr>
                <a:endParaRPr lang="en-US"/>
              </a:p>
            </c:txPr>
            <c:dLblPos val="outEnd"/>
            <c:showLegendKey val="0"/>
            <c:showVal val="1"/>
            <c:showCatName val="0"/>
            <c:showSerName val="0"/>
            <c:showPercent val="0"/>
            <c:showBubbleSize val="0"/>
            <c:showLeaderLines val="0"/>
          </c:dLbls>
          <c:cat>
            <c:strRef>
              <c:f>Sheet1!$B$1:$I$1</c:f>
              <c:strCache>
                <c:ptCount val="7"/>
                <c:pt idx="0">
                  <c:v>Outdoor</c:v>
                </c:pt>
                <c:pt idx="1">
                  <c:v>Online</c:v>
                </c:pt>
                <c:pt idx="2">
                  <c:v>WOM</c:v>
                </c:pt>
                <c:pt idx="3">
                  <c:v>Press</c:v>
                </c:pt>
                <c:pt idx="4">
                  <c:v>Used</c:v>
                </c:pt>
                <c:pt idx="5">
                  <c:v>TV</c:v>
                </c:pt>
                <c:pt idx="6">
                  <c:v>Other</c:v>
                </c:pt>
              </c:strCache>
            </c:strRef>
          </c:cat>
          <c:val>
            <c:numRef>
              <c:f>Sheet1!$B$2:$I$2</c:f>
              <c:numCache>
                <c:formatCode>0%</c:formatCode>
                <c:ptCount val="7"/>
                <c:pt idx="0">
                  <c:v>0.13105590062111797</c:v>
                </c:pt>
                <c:pt idx="1">
                  <c:v>0.20129032258064508</c:v>
                </c:pt>
                <c:pt idx="2">
                  <c:v>0.14980544747081709</c:v>
                </c:pt>
                <c:pt idx="3">
                  <c:v>0.13655030800821397</c:v>
                </c:pt>
                <c:pt idx="4">
                  <c:v>0.12472790596430104</c:v>
                </c:pt>
                <c:pt idx="5">
                  <c:v>9.6380287832533745E-2</c:v>
                </c:pt>
                <c:pt idx="6">
                  <c:v>9.0000000000000024E-2</c:v>
                </c:pt>
              </c:numCache>
            </c:numRef>
          </c:val>
        </c:ser>
        <c:ser>
          <c:idx val="1"/>
          <c:order val="1"/>
          <c:tx>
            <c:strRef>
              <c:f>Sheet1!$A$3</c:f>
              <c:strCache>
                <c:ptCount val="1"/>
                <c:pt idx="0">
                  <c:v>Searched via my mobile</c:v>
                </c:pt>
              </c:strCache>
            </c:strRef>
          </c:tx>
          <c:spPr>
            <a:solidFill>
              <a:srgbClr val="6B2C65"/>
            </a:solidFill>
            <a:ln>
              <a:noFill/>
            </a:ln>
            <a:effectLst/>
            <a:scene3d>
              <a:camera prst="orthographicFront"/>
              <a:lightRig rig="threePt" dir="t">
                <a:rot lat="0" lon="0" rev="1200000"/>
              </a:lightRig>
            </a:scene3d>
            <a:sp3d/>
          </c:spPr>
          <c:invertIfNegative val="0"/>
          <c:dLbls>
            <c:txPr>
              <a:bodyPr/>
              <a:lstStyle/>
              <a:p>
                <a:pPr>
                  <a:defRPr lang="en-GB" sz="1200" b="1">
                    <a:solidFill>
                      <a:srgbClr val="595959"/>
                    </a:solidFill>
                    <a:latin typeface="Arial" pitchFamily="34" charset="0"/>
                    <a:cs typeface="Arial" pitchFamily="34" charset="0"/>
                  </a:defRPr>
                </a:pPr>
                <a:endParaRPr lang="en-US"/>
              </a:p>
            </c:txPr>
            <c:dLblPos val="outEnd"/>
            <c:showLegendKey val="0"/>
            <c:showVal val="1"/>
            <c:showCatName val="0"/>
            <c:showSerName val="0"/>
            <c:showPercent val="0"/>
            <c:showBubbleSize val="0"/>
            <c:showLeaderLines val="0"/>
          </c:dLbls>
          <c:cat>
            <c:strRef>
              <c:f>Sheet1!$B$1:$I$1</c:f>
              <c:strCache>
                <c:ptCount val="7"/>
                <c:pt idx="0">
                  <c:v>Outdoor</c:v>
                </c:pt>
                <c:pt idx="1">
                  <c:v>Online</c:v>
                </c:pt>
                <c:pt idx="2">
                  <c:v>WOM</c:v>
                </c:pt>
                <c:pt idx="3">
                  <c:v>Press</c:v>
                </c:pt>
                <c:pt idx="4">
                  <c:v>Used</c:v>
                </c:pt>
                <c:pt idx="5">
                  <c:v>TV</c:v>
                </c:pt>
                <c:pt idx="6">
                  <c:v>Other</c:v>
                </c:pt>
              </c:strCache>
            </c:strRef>
          </c:cat>
          <c:val>
            <c:numRef>
              <c:f>Sheet1!$B$3:$I$3</c:f>
              <c:numCache>
                <c:formatCode>0%</c:formatCode>
                <c:ptCount val="7"/>
                <c:pt idx="0">
                  <c:v>0.14223602484472009</c:v>
                </c:pt>
                <c:pt idx="1">
                  <c:v>0.12258064516129007</c:v>
                </c:pt>
                <c:pt idx="2">
                  <c:v>0.10765239948119304</c:v>
                </c:pt>
                <c:pt idx="3">
                  <c:v>0.11293634496919905</c:v>
                </c:pt>
                <c:pt idx="4">
                  <c:v>8.598171528080098E-2</c:v>
                </c:pt>
                <c:pt idx="5">
                  <c:v>8.4605320540776394E-2</c:v>
                </c:pt>
                <c:pt idx="6">
                  <c:v>8.0000000000000043E-2</c:v>
                </c:pt>
              </c:numCache>
            </c:numRef>
          </c:val>
        </c:ser>
        <c:dLbls>
          <c:showLegendKey val="0"/>
          <c:showVal val="1"/>
          <c:showCatName val="0"/>
          <c:showSerName val="0"/>
          <c:showPercent val="0"/>
          <c:showBubbleSize val="0"/>
        </c:dLbls>
        <c:gapWidth val="150"/>
        <c:overlap val="-15"/>
        <c:axId val="62738432"/>
        <c:axId val="62739968"/>
      </c:barChart>
      <c:catAx>
        <c:axId val="62738432"/>
        <c:scaling>
          <c:orientation val="minMax"/>
        </c:scaling>
        <c:delete val="0"/>
        <c:axPos val="b"/>
        <c:majorTickMark val="out"/>
        <c:minorTickMark val="none"/>
        <c:tickLblPos val="nextTo"/>
        <c:txPr>
          <a:bodyPr/>
          <a:lstStyle/>
          <a:p>
            <a:pPr>
              <a:defRPr lang="en-GB" sz="1400" b="1">
                <a:solidFill>
                  <a:srgbClr val="595959"/>
                </a:solidFill>
                <a:latin typeface="Arial" pitchFamily="34" charset="0"/>
                <a:cs typeface="Arial" pitchFamily="34" charset="0"/>
              </a:defRPr>
            </a:pPr>
            <a:endParaRPr lang="en-US"/>
          </a:p>
        </c:txPr>
        <c:crossAx val="62739968"/>
        <c:crosses val="autoZero"/>
        <c:auto val="1"/>
        <c:lblAlgn val="ctr"/>
        <c:lblOffset val="100"/>
        <c:noMultiLvlLbl val="0"/>
      </c:catAx>
      <c:valAx>
        <c:axId val="62739968"/>
        <c:scaling>
          <c:orientation val="minMax"/>
        </c:scaling>
        <c:delete val="0"/>
        <c:axPos val="l"/>
        <c:numFmt formatCode="0%" sourceLinked="1"/>
        <c:majorTickMark val="out"/>
        <c:minorTickMark val="none"/>
        <c:tickLblPos val="nextTo"/>
        <c:txPr>
          <a:bodyPr/>
          <a:lstStyle/>
          <a:p>
            <a:pPr>
              <a:defRPr lang="en-GB" sz="1400" b="1">
                <a:solidFill>
                  <a:srgbClr val="595959"/>
                </a:solidFill>
                <a:latin typeface="Arial" pitchFamily="34" charset="0"/>
                <a:cs typeface="Arial" pitchFamily="34" charset="0"/>
              </a:defRPr>
            </a:pPr>
            <a:endParaRPr lang="en-US"/>
          </a:p>
        </c:txPr>
        <c:crossAx val="62738432"/>
        <c:crosses val="autoZero"/>
        <c:crossBetween val="between"/>
      </c:valAx>
    </c:plotArea>
    <c:legend>
      <c:legendPos val="b"/>
      <c:overlay val="0"/>
      <c:txPr>
        <a:bodyPr/>
        <a:lstStyle/>
        <a:p>
          <a:pPr>
            <a:defRPr lang="en-GB" b="1">
              <a:solidFill>
                <a:srgbClr val="595959"/>
              </a:solidFill>
              <a:latin typeface="Arial"/>
              <a:cs typeface="Aria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percentStacked"/>
        <c:varyColors val="0"/>
        <c:ser>
          <c:idx val="0"/>
          <c:order val="0"/>
          <c:tx>
            <c:strRef>
              <c:f>Sheet1!$B$1</c:f>
              <c:strCache>
                <c:ptCount val="1"/>
                <c:pt idx="0">
                  <c:v>Media</c:v>
                </c:pt>
              </c:strCache>
            </c:strRef>
          </c:tx>
          <c:spPr>
            <a:solidFill>
              <a:srgbClr val="4E7839"/>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Sheet1!$B$2:$B$5</c:f>
              <c:numCache>
                <c:formatCode>0%</c:formatCode>
                <c:ptCount val="4"/>
                <c:pt idx="0">
                  <c:v>0.53253968253968331</c:v>
                </c:pt>
                <c:pt idx="1">
                  <c:v>0.52374670184696348</c:v>
                </c:pt>
                <c:pt idx="2">
                  <c:v>0.50372736954206465</c:v>
                </c:pt>
                <c:pt idx="3">
                  <c:v>0.53574115876599004</c:v>
                </c:pt>
              </c:numCache>
            </c:numRef>
          </c:val>
        </c:ser>
        <c:ser>
          <c:idx val="1"/>
          <c:order val="1"/>
          <c:tx>
            <c:strRef>
              <c:f>Sheet1!$C$1</c:f>
              <c:strCache>
                <c:ptCount val="1"/>
                <c:pt idx="0">
                  <c:v>Experience</c:v>
                </c:pt>
              </c:strCache>
            </c:strRef>
          </c:tx>
          <c:spPr>
            <a:solidFill>
              <a:srgbClr val="6B2C65"/>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Sheet1!$C$2:$C$5</c:f>
              <c:numCache>
                <c:formatCode>0%</c:formatCode>
                <c:ptCount val="4"/>
                <c:pt idx="0">
                  <c:v>0.33968253968254042</c:v>
                </c:pt>
                <c:pt idx="1">
                  <c:v>0.36675461741424925</c:v>
                </c:pt>
                <c:pt idx="2">
                  <c:v>0.36634717784877624</c:v>
                </c:pt>
                <c:pt idx="3">
                  <c:v>0.34725357411587715</c:v>
                </c:pt>
              </c:numCache>
            </c:numRef>
          </c:val>
        </c:ser>
        <c:ser>
          <c:idx val="2"/>
          <c:order val="2"/>
          <c:tx>
            <c:strRef>
              <c:f>Sheet1!$D$1</c:f>
              <c:strCache>
                <c:ptCount val="1"/>
                <c:pt idx="0">
                  <c:v>Elsewhere</c:v>
                </c:pt>
              </c:strCache>
            </c:strRef>
          </c:tx>
          <c:spPr>
            <a:solidFill>
              <a:srgbClr val="336A6F"/>
            </a:solidFill>
            <a:scene3d>
              <a:camera prst="orthographicFront"/>
              <a:lightRig rig="threePt" dir="t">
                <a:rot lat="0" lon="0" rev="1200000"/>
              </a:lightRig>
            </a:scene3d>
            <a:sp3d/>
          </c:spPr>
          <c:invertIfNegative val="0"/>
          <c:dLbls>
            <c:txPr>
              <a:bodyPr/>
              <a:lstStyle/>
              <a:p>
                <a:pPr>
                  <a:defRPr lang="en-GB" sz="1600">
                    <a:solidFill>
                      <a:srgbClr val="FFFFFF"/>
                    </a:solidFill>
                  </a:defRPr>
                </a:pPr>
                <a:endParaRPr lang="en-US"/>
              </a:p>
            </c:txPr>
            <c:showLegendKey val="0"/>
            <c:showVal val="1"/>
            <c:showCatName val="0"/>
            <c:showSerName val="0"/>
            <c:showPercent val="0"/>
            <c:showBubbleSize val="0"/>
            <c:showLeaderLines val="0"/>
          </c:dLbls>
          <c:cat>
            <c:strRef>
              <c:f>Sheet1!$A$2:$A$5</c:f>
              <c:strCache>
                <c:ptCount val="4"/>
                <c:pt idx="0">
                  <c:v>Absorbing</c:v>
                </c:pt>
                <c:pt idx="1">
                  <c:v>Planning</c:v>
                </c:pt>
                <c:pt idx="2">
                  <c:v>Obtaining</c:v>
                </c:pt>
                <c:pt idx="3">
                  <c:v>Sharing</c:v>
                </c:pt>
              </c:strCache>
            </c:strRef>
          </c:cat>
          <c:val>
            <c:numRef>
              <c:f>Sheet1!$D$2:$D$5</c:f>
              <c:numCache>
                <c:formatCode>0%</c:formatCode>
                <c:ptCount val="4"/>
                <c:pt idx="0">
                  <c:v>0.12777777777777793</c:v>
                </c:pt>
                <c:pt idx="1">
                  <c:v>0.10949868073878605</c:v>
                </c:pt>
                <c:pt idx="2">
                  <c:v>0.129925452609159</c:v>
                </c:pt>
                <c:pt idx="3">
                  <c:v>0.11700526711813404</c:v>
                </c:pt>
              </c:numCache>
            </c:numRef>
          </c:val>
        </c:ser>
        <c:dLbls>
          <c:showLegendKey val="0"/>
          <c:showVal val="1"/>
          <c:showCatName val="0"/>
          <c:showSerName val="0"/>
          <c:showPercent val="0"/>
          <c:showBubbleSize val="0"/>
        </c:dLbls>
        <c:gapWidth val="75"/>
        <c:overlap val="100"/>
        <c:axId val="62842368"/>
        <c:axId val="62843904"/>
      </c:barChart>
      <c:catAx>
        <c:axId val="62842368"/>
        <c:scaling>
          <c:orientation val="minMax"/>
        </c:scaling>
        <c:delete val="0"/>
        <c:axPos val="b"/>
        <c:majorTickMark val="none"/>
        <c:minorTickMark val="none"/>
        <c:tickLblPos val="nextTo"/>
        <c:txPr>
          <a:bodyPr/>
          <a:lstStyle/>
          <a:p>
            <a:pPr>
              <a:defRPr lang="en-GB" sz="1400">
                <a:solidFill>
                  <a:schemeClr val="bg1"/>
                </a:solidFill>
              </a:defRPr>
            </a:pPr>
            <a:endParaRPr lang="en-US"/>
          </a:p>
        </c:txPr>
        <c:crossAx val="62843904"/>
        <c:crosses val="autoZero"/>
        <c:auto val="1"/>
        <c:lblAlgn val="ctr"/>
        <c:lblOffset val="100"/>
        <c:noMultiLvlLbl val="0"/>
      </c:catAx>
      <c:valAx>
        <c:axId val="62843904"/>
        <c:scaling>
          <c:orientation val="minMax"/>
        </c:scaling>
        <c:delete val="0"/>
        <c:axPos val="l"/>
        <c:numFmt formatCode="0%" sourceLinked="1"/>
        <c:majorTickMark val="none"/>
        <c:minorTickMark val="none"/>
        <c:tickLblPos val="nextTo"/>
        <c:txPr>
          <a:bodyPr/>
          <a:lstStyle/>
          <a:p>
            <a:pPr>
              <a:defRPr lang="en-GB">
                <a:solidFill>
                  <a:srgbClr val="595959"/>
                </a:solidFill>
              </a:defRPr>
            </a:pPr>
            <a:endParaRPr lang="en-US"/>
          </a:p>
        </c:txPr>
        <c:crossAx val="62842368"/>
        <c:crosses val="autoZero"/>
        <c:crossBetween val="between"/>
      </c:valAx>
    </c:plotArea>
    <c:legend>
      <c:legendPos val="b"/>
      <c:layout>
        <c:manualLayout>
          <c:xMode val="edge"/>
          <c:yMode val="edge"/>
          <c:x val="0.12762714066682301"/>
          <c:y val="0.828965240216605"/>
          <c:w val="0.80250149424391304"/>
          <c:h val="6.0715906446664199E-2"/>
        </c:manualLayout>
      </c:layout>
      <c:overlay val="0"/>
      <c:txPr>
        <a:bodyPr/>
        <a:lstStyle/>
        <a:p>
          <a:pPr>
            <a:defRPr lang="en-GB" sz="1600">
              <a:solidFill>
                <a:schemeClr val="tx1">
                  <a:lumMod val="65000"/>
                  <a:lumOff val="35000"/>
                </a:schemeClr>
              </a:solidFill>
            </a:defRPr>
          </a:pPr>
          <a:endParaRPr lang="en-US"/>
        </a:p>
      </c:txPr>
    </c:legend>
    <c:plotVisOnly val="1"/>
    <c:dispBlanksAs val="gap"/>
    <c:showDLblsOverMax val="0"/>
  </c:chart>
  <c:txPr>
    <a:bodyPr/>
    <a:lstStyle/>
    <a:p>
      <a:pPr>
        <a:defRPr sz="1100" b="1">
          <a:latin typeface="Arial" pitchFamily="34" charset="0"/>
          <a:cs typeface="Arial" pitchFamily="34" charset="0"/>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0.32475</cdr:x>
      <cdr:y>0.75793</cdr:y>
    </cdr:from>
    <cdr:to>
      <cdr:x>0.37412</cdr:x>
      <cdr:y>0.81708</cdr:y>
    </cdr:to>
    <cdr:sp macro="" textlink="">
      <cdr:nvSpPr>
        <cdr:cNvPr id="2" name="TextBox 1"/>
        <cdr:cNvSpPr txBox="1"/>
      </cdr:nvSpPr>
      <cdr:spPr>
        <a:xfrm xmlns:a="http://schemas.openxmlformats.org/drawingml/2006/main">
          <a:off x="2506232" y="2929202"/>
          <a:ext cx="381012" cy="228600"/>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600" b="1" dirty="0" smtClean="0">
              <a:solidFill>
                <a:srgbClr val="336A6F"/>
              </a:solidFill>
              <a:latin typeface="Arial"/>
              <a:cs typeface="Arial"/>
            </a:rPr>
            <a:t>TV</a:t>
          </a:r>
          <a:endParaRPr lang="en-US" sz="1600" b="1" dirty="0">
            <a:solidFill>
              <a:srgbClr val="336A6F"/>
            </a:solidFill>
            <a:latin typeface="Arial"/>
            <a:cs typeface="Arial"/>
          </a:endParaRPr>
        </a:p>
      </cdr:txBody>
    </cdr:sp>
  </cdr:relSizeAnchor>
  <cdr:relSizeAnchor xmlns:cdr="http://schemas.openxmlformats.org/drawingml/2006/chartDrawing">
    <cdr:from>
      <cdr:x>0.13824</cdr:x>
      <cdr:y>0.54136</cdr:y>
    </cdr:from>
    <cdr:to>
      <cdr:x>0.18981</cdr:x>
      <cdr:y>0.60051</cdr:y>
    </cdr:to>
    <cdr:sp macro="" textlink="">
      <cdr:nvSpPr>
        <cdr:cNvPr id="3" name="TextBox 2"/>
        <cdr:cNvSpPr txBox="1"/>
      </cdr:nvSpPr>
      <cdr:spPr>
        <a:xfrm xmlns:a="http://schemas.openxmlformats.org/drawingml/2006/main">
          <a:off x="1066888" y="2092208"/>
          <a:ext cx="397991"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r"/>
          <a:r>
            <a:rPr lang="en-US" sz="1600" b="1" dirty="0" smtClean="0">
              <a:solidFill>
                <a:srgbClr val="A8282F"/>
              </a:solidFill>
              <a:latin typeface="Arial"/>
              <a:cs typeface="Arial"/>
            </a:rPr>
            <a:t>Online</a:t>
          </a:r>
          <a:endParaRPr lang="en-US" sz="1600" b="1" dirty="0">
            <a:solidFill>
              <a:srgbClr val="A8282F"/>
            </a:solidFill>
            <a:latin typeface="Arial"/>
            <a:cs typeface="Arial"/>
          </a:endParaRPr>
        </a:p>
      </cdr:txBody>
    </cdr:sp>
  </cdr:relSizeAnchor>
  <cdr:relSizeAnchor xmlns:cdr="http://schemas.openxmlformats.org/drawingml/2006/chartDrawing">
    <cdr:from>
      <cdr:x>0.25399</cdr:x>
      <cdr:y>0.25437</cdr:y>
    </cdr:from>
    <cdr:to>
      <cdr:x>0.30555</cdr:x>
      <cdr:y>0.31352</cdr:y>
    </cdr:to>
    <cdr:sp macro="" textlink="">
      <cdr:nvSpPr>
        <cdr:cNvPr id="4" name="TextBox 3"/>
        <cdr:cNvSpPr txBox="1"/>
      </cdr:nvSpPr>
      <cdr:spPr>
        <a:xfrm xmlns:a="http://schemas.openxmlformats.org/drawingml/2006/main">
          <a:off x="1960143" y="983071"/>
          <a:ext cx="397913"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400" b="1" dirty="0" smtClean="0">
              <a:solidFill>
                <a:srgbClr val="4E7839"/>
              </a:solidFill>
              <a:latin typeface="Arial"/>
              <a:cs typeface="Arial"/>
            </a:rPr>
            <a:t>Used</a:t>
          </a:r>
          <a:endParaRPr lang="en-US" sz="1400" b="1" dirty="0">
            <a:solidFill>
              <a:srgbClr val="4E7839"/>
            </a:solidFill>
            <a:latin typeface="Arial"/>
            <a:cs typeface="Arial"/>
          </a:endParaRPr>
        </a:p>
      </cdr:txBody>
    </cdr:sp>
  </cdr:relSizeAnchor>
  <cdr:relSizeAnchor xmlns:cdr="http://schemas.openxmlformats.org/drawingml/2006/chartDrawing">
    <cdr:from>
      <cdr:x>0.27703</cdr:x>
      <cdr:y>0.44168</cdr:y>
    </cdr:from>
    <cdr:to>
      <cdr:x>0.32859</cdr:x>
      <cdr:y>0.50083</cdr:y>
    </cdr:to>
    <cdr:sp macro="" textlink="">
      <cdr:nvSpPr>
        <cdr:cNvPr id="5" name="TextBox 4"/>
        <cdr:cNvSpPr txBox="1"/>
      </cdr:nvSpPr>
      <cdr:spPr>
        <a:xfrm xmlns:a="http://schemas.openxmlformats.org/drawingml/2006/main">
          <a:off x="2137953" y="1706974"/>
          <a:ext cx="397914"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rtl="0">
            <a:defRPr lang="en-GB" sz="1000" b="1" i="0" u="none" strike="noStrike" kern="1200" baseline="0">
              <a:solidFill>
                <a:prstClr val="white"/>
              </a:solidFill>
              <a:latin typeface="+mj-lt"/>
              <a:ea typeface="+mn-ea"/>
              <a:cs typeface="+mn-cs"/>
            </a:defRPr>
          </a:pPr>
          <a:r>
            <a:rPr lang="en-US" sz="1600" b="1" kern="1200" dirty="0">
              <a:solidFill>
                <a:srgbClr val="6B2C65"/>
              </a:solidFill>
            </a:rPr>
            <a:t>DM/Door</a:t>
          </a:r>
        </a:p>
      </cdr:txBody>
    </cdr:sp>
  </cdr:relSizeAnchor>
  <cdr:relSizeAnchor xmlns:cdr="http://schemas.openxmlformats.org/drawingml/2006/chartDrawing">
    <cdr:from>
      <cdr:x>0.30445</cdr:x>
      <cdr:y>0.57751</cdr:y>
    </cdr:from>
    <cdr:to>
      <cdr:x>0.35602</cdr:x>
      <cdr:y>0.63666</cdr:y>
    </cdr:to>
    <cdr:sp macro="" textlink="">
      <cdr:nvSpPr>
        <cdr:cNvPr id="6" name="TextBox 5"/>
        <cdr:cNvSpPr txBox="1"/>
      </cdr:nvSpPr>
      <cdr:spPr>
        <a:xfrm xmlns:a="http://schemas.openxmlformats.org/drawingml/2006/main">
          <a:off x="2349624" y="2231922"/>
          <a:ext cx="397933" cy="228600"/>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r"/>
          <a:r>
            <a:rPr lang="en-US" sz="1600" b="1" dirty="0" err="1" smtClean="0">
              <a:solidFill>
                <a:srgbClr val="A8282F"/>
              </a:solidFill>
              <a:latin typeface="Arial"/>
              <a:cs typeface="Arial"/>
            </a:rPr>
            <a:t>Mags</a:t>
          </a:r>
          <a:endParaRPr lang="en-US" sz="1600" b="1" dirty="0">
            <a:solidFill>
              <a:srgbClr val="A8282F"/>
            </a:solidFill>
            <a:latin typeface="Arial"/>
            <a:cs typeface="Arial"/>
          </a:endParaRPr>
        </a:p>
      </cdr:txBody>
    </cdr:sp>
  </cdr:relSizeAnchor>
  <cdr:relSizeAnchor xmlns:cdr="http://schemas.openxmlformats.org/drawingml/2006/chartDrawing">
    <cdr:from>
      <cdr:x>0.44762</cdr:x>
      <cdr:y>0.52055</cdr:y>
    </cdr:from>
    <cdr:to>
      <cdr:x>0.49918</cdr:x>
      <cdr:y>0.5797</cdr:y>
    </cdr:to>
    <cdr:sp macro="" textlink="">
      <cdr:nvSpPr>
        <cdr:cNvPr id="7" name="TextBox 6"/>
        <cdr:cNvSpPr txBox="1"/>
      </cdr:nvSpPr>
      <cdr:spPr>
        <a:xfrm xmlns:a="http://schemas.openxmlformats.org/drawingml/2006/main">
          <a:off x="3454527" y="2011803"/>
          <a:ext cx="397913"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600" b="1" dirty="0" smtClean="0">
              <a:solidFill>
                <a:srgbClr val="6B2C65"/>
              </a:solidFill>
              <a:latin typeface="Arial"/>
              <a:cs typeface="Arial"/>
            </a:rPr>
            <a:t>Paper</a:t>
          </a:r>
          <a:endParaRPr lang="en-US" sz="1600" b="1" dirty="0">
            <a:solidFill>
              <a:srgbClr val="6B2C65"/>
            </a:solidFill>
            <a:latin typeface="Arial"/>
            <a:cs typeface="Arial"/>
          </a:endParaRPr>
        </a:p>
      </cdr:txBody>
    </cdr:sp>
  </cdr:relSizeAnchor>
  <cdr:relSizeAnchor xmlns:cdr="http://schemas.openxmlformats.org/drawingml/2006/chartDrawing">
    <cdr:from>
      <cdr:x>0.62746</cdr:x>
      <cdr:y>0.16612</cdr:y>
    </cdr:from>
    <cdr:to>
      <cdr:x>0.67903</cdr:x>
      <cdr:y>0.22527</cdr:y>
    </cdr:to>
    <cdr:sp macro="" textlink="">
      <cdr:nvSpPr>
        <cdr:cNvPr id="8" name="TextBox 7"/>
        <cdr:cNvSpPr txBox="1"/>
      </cdr:nvSpPr>
      <cdr:spPr>
        <a:xfrm xmlns:a="http://schemas.openxmlformats.org/drawingml/2006/main">
          <a:off x="4842453" y="642002"/>
          <a:ext cx="397991"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600" b="1" dirty="0" err="1" smtClean="0">
              <a:solidFill>
                <a:srgbClr val="4E7839"/>
              </a:solidFill>
              <a:latin typeface="Arial"/>
              <a:cs typeface="Arial"/>
            </a:rPr>
            <a:t>WoM</a:t>
          </a:r>
          <a:endParaRPr lang="en-US" sz="1600" b="1" dirty="0">
            <a:solidFill>
              <a:srgbClr val="4E7839"/>
            </a:solidFill>
            <a:latin typeface="Arial"/>
            <a:cs typeface="Arial"/>
          </a:endParaRPr>
        </a:p>
      </cdr:txBody>
    </cdr:sp>
  </cdr:relSizeAnchor>
  <cdr:relSizeAnchor xmlns:cdr="http://schemas.openxmlformats.org/drawingml/2006/chartDrawing">
    <cdr:from>
      <cdr:x>0.53484</cdr:x>
      <cdr:y>0.33215</cdr:y>
    </cdr:from>
    <cdr:to>
      <cdr:x>0.5864</cdr:x>
      <cdr:y>0.3913</cdr:y>
    </cdr:to>
    <cdr:sp macro="" textlink="">
      <cdr:nvSpPr>
        <cdr:cNvPr id="9" name="TextBox 8"/>
        <cdr:cNvSpPr txBox="1"/>
      </cdr:nvSpPr>
      <cdr:spPr>
        <a:xfrm xmlns:a="http://schemas.openxmlformats.org/drawingml/2006/main">
          <a:off x="4127626" y="1283654"/>
          <a:ext cx="397933" cy="228600"/>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r"/>
          <a:r>
            <a:rPr lang="en-US" sz="1600" b="1" dirty="0" smtClean="0">
              <a:solidFill>
                <a:srgbClr val="336A6F"/>
              </a:solidFill>
              <a:latin typeface="Arial"/>
              <a:cs typeface="Arial"/>
            </a:rPr>
            <a:t>Read</a:t>
          </a:r>
          <a:endParaRPr lang="en-US" sz="1600" b="1" dirty="0">
            <a:solidFill>
              <a:srgbClr val="336A6F"/>
            </a:solidFill>
            <a:latin typeface="Arial"/>
            <a:cs typeface="Arial"/>
          </a:endParaRPr>
        </a:p>
      </cdr:txBody>
    </cdr:sp>
  </cdr:relSizeAnchor>
  <cdr:relSizeAnchor xmlns:cdr="http://schemas.openxmlformats.org/drawingml/2006/chartDrawing">
    <cdr:from>
      <cdr:x>0.75727</cdr:x>
      <cdr:y>0.24616</cdr:y>
    </cdr:from>
    <cdr:to>
      <cdr:x>0.80883</cdr:x>
      <cdr:y>0.30531</cdr:y>
    </cdr:to>
    <cdr:sp macro="" textlink="">
      <cdr:nvSpPr>
        <cdr:cNvPr id="10" name="TextBox 9"/>
        <cdr:cNvSpPr txBox="1"/>
      </cdr:nvSpPr>
      <cdr:spPr>
        <a:xfrm xmlns:a="http://schemas.openxmlformats.org/drawingml/2006/main">
          <a:off x="5844231" y="951324"/>
          <a:ext cx="397914"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600" b="1" dirty="0" smtClean="0">
              <a:solidFill>
                <a:srgbClr val="6B2C65"/>
              </a:solidFill>
              <a:latin typeface="Arial"/>
              <a:cs typeface="Arial"/>
            </a:rPr>
            <a:t>Outdoor</a:t>
          </a:r>
          <a:endParaRPr lang="en-US" sz="1600" b="1" dirty="0">
            <a:solidFill>
              <a:srgbClr val="6B2C65"/>
            </a:solidFill>
            <a:latin typeface="Arial"/>
            <a:cs typeface="Arial"/>
          </a:endParaRPr>
        </a:p>
      </cdr:txBody>
    </cdr:sp>
  </cdr:relSizeAnchor>
  <cdr:relSizeAnchor xmlns:cdr="http://schemas.openxmlformats.org/drawingml/2006/chartDrawing">
    <cdr:from>
      <cdr:x>0.86506</cdr:x>
      <cdr:y>0.35405</cdr:y>
    </cdr:from>
    <cdr:to>
      <cdr:x>0.91663</cdr:x>
      <cdr:y>0.4132</cdr:y>
    </cdr:to>
    <cdr:sp macro="" textlink="">
      <cdr:nvSpPr>
        <cdr:cNvPr id="11" name="TextBox 10"/>
        <cdr:cNvSpPr txBox="1"/>
      </cdr:nvSpPr>
      <cdr:spPr>
        <a:xfrm xmlns:a="http://schemas.openxmlformats.org/drawingml/2006/main">
          <a:off x="6676071" y="1368303"/>
          <a:ext cx="397991" cy="228599"/>
        </a:xfrm>
        <a:prstGeom xmlns:a="http://schemas.openxmlformats.org/drawingml/2006/main" prst="rect">
          <a:avLst/>
        </a:prstGeom>
      </cdr:spPr>
      <cdr:txBody>
        <a:bodyPr xmlns:a="http://schemas.openxmlformats.org/drawingml/2006/main" wrap="none" rtlCol="0" anchor="t"/>
        <a:lstStyle xmlns:a="http://schemas.openxmlformats.org/drawingml/2006/main"/>
        <a:p xmlns:a="http://schemas.openxmlformats.org/drawingml/2006/main">
          <a:pPr algn="l"/>
          <a:r>
            <a:rPr lang="en-US" sz="1600" b="1" dirty="0" smtClean="0">
              <a:solidFill>
                <a:srgbClr val="4E7839"/>
              </a:solidFill>
              <a:latin typeface="Arial"/>
              <a:cs typeface="Arial"/>
            </a:rPr>
            <a:t>Radio</a:t>
          </a:r>
          <a:endParaRPr lang="en-US" sz="1600" b="1" dirty="0">
            <a:solidFill>
              <a:srgbClr val="4E7839"/>
            </a:solidFill>
            <a:latin typeface="Arial"/>
            <a:cs typeface="Aria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1481" cy="4989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71125" y="0"/>
            <a:ext cx="2961481" cy="498951"/>
          </a:xfrm>
          <a:prstGeom prst="rect">
            <a:avLst/>
          </a:prstGeom>
        </p:spPr>
        <p:txBody>
          <a:bodyPr vert="horz" lIns="91440" tIns="45720" rIns="91440" bIns="45720" rtlCol="0"/>
          <a:lstStyle>
            <a:lvl1pPr algn="r">
              <a:defRPr sz="1200"/>
            </a:lvl1pPr>
          </a:lstStyle>
          <a:p>
            <a:fld id="{70F79975-F355-415A-BCBA-471386523051}" type="datetimeFigureOut">
              <a:rPr lang="en-GB" smtClean="0"/>
              <a:pPr/>
              <a:t>06/06/2012</a:t>
            </a:fld>
            <a:endParaRPr lang="en-GB"/>
          </a:p>
        </p:txBody>
      </p:sp>
      <p:sp>
        <p:nvSpPr>
          <p:cNvPr id="4" name="Footer Placeholder 3"/>
          <p:cNvSpPr>
            <a:spLocks noGrp="1"/>
          </p:cNvSpPr>
          <p:nvPr>
            <p:ph type="ftr" sz="quarter" idx="2"/>
          </p:nvPr>
        </p:nvSpPr>
        <p:spPr>
          <a:xfrm>
            <a:off x="0" y="9478342"/>
            <a:ext cx="2961481" cy="49895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71125" y="9478342"/>
            <a:ext cx="2961481" cy="498951"/>
          </a:xfrm>
          <a:prstGeom prst="rect">
            <a:avLst/>
          </a:prstGeom>
        </p:spPr>
        <p:txBody>
          <a:bodyPr vert="horz" lIns="91440" tIns="45720" rIns="91440" bIns="45720" rtlCol="0" anchor="b"/>
          <a:lstStyle>
            <a:lvl1pPr algn="r">
              <a:defRPr sz="1200"/>
            </a:lvl1pPr>
          </a:lstStyle>
          <a:p>
            <a:fld id="{7248F036-4C06-4DB7-AC8D-2A8E1C876EC8}" type="slidenum">
              <a:rPr lang="en-GB" smtClean="0"/>
              <a:pPr/>
              <a:t>‹#›</a:t>
            </a:fld>
            <a:endParaRPr lang="en-GB"/>
          </a:p>
        </p:txBody>
      </p:sp>
    </p:spTree>
    <p:extLst>
      <p:ext uri="{BB962C8B-B14F-4D97-AF65-F5344CB8AC3E}">
        <p14:creationId xmlns:p14="http://schemas.microsoft.com/office/powerpoint/2010/main" val="2791747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1481" cy="4989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71125" y="0"/>
            <a:ext cx="2961481" cy="498951"/>
          </a:xfrm>
          <a:prstGeom prst="rect">
            <a:avLst/>
          </a:prstGeom>
        </p:spPr>
        <p:txBody>
          <a:bodyPr vert="horz" lIns="91440" tIns="45720" rIns="91440" bIns="45720" rtlCol="0"/>
          <a:lstStyle>
            <a:lvl1pPr algn="r">
              <a:defRPr sz="1200"/>
            </a:lvl1pPr>
          </a:lstStyle>
          <a:p>
            <a:fld id="{2D3CE9B9-D9E4-4057-B703-1A16704F3D97}" type="datetimeFigureOut">
              <a:rPr lang="en-GB" smtClean="0"/>
              <a:pPr/>
              <a:t>06/06/2012</a:t>
            </a:fld>
            <a:endParaRPr lang="en-GB"/>
          </a:p>
        </p:txBody>
      </p:sp>
      <p:sp>
        <p:nvSpPr>
          <p:cNvPr id="4" name="Slide Image Placeholder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3419" y="4740037"/>
            <a:ext cx="5467350" cy="449056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78342"/>
            <a:ext cx="2961481" cy="4989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71125" y="9478342"/>
            <a:ext cx="2961481" cy="498951"/>
          </a:xfrm>
          <a:prstGeom prst="rect">
            <a:avLst/>
          </a:prstGeom>
        </p:spPr>
        <p:txBody>
          <a:bodyPr vert="horz" lIns="91440" tIns="45720" rIns="91440" bIns="45720" rtlCol="0" anchor="b"/>
          <a:lstStyle>
            <a:lvl1pPr algn="r">
              <a:defRPr sz="1200"/>
            </a:lvl1pPr>
          </a:lstStyle>
          <a:p>
            <a:fld id="{BBF1AA32-6077-4BD3-9085-719D3AC4A173}" type="slidenum">
              <a:rPr lang="en-GB" smtClean="0"/>
              <a:pPr/>
              <a:t>‹#›</a:t>
            </a:fld>
            <a:endParaRPr lang="en-GB"/>
          </a:p>
        </p:txBody>
      </p:sp>
    </p:spTree>
    <p:extLst>
      <p:ext uri="{BB962C8B-B14F-4D97-AF65-F5344CB8AC3E}">
        <p14:creationId xmlns:p14="http://schemas.microsoft.com/office/powerpoint/2010/main" val="414426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No</a:t>
            </a:r>
            <a:r>
              <a:rPr lang="en-GB" baseline="0" dirty="0" smtClean="0"/>
              <a:t> OOH	1 OOH	2 OOH	3 OOH	4 OOH	5+ OOH</a:t>
            </a:r>
          </a:p>
          <a:p>
            <a:r>
              <a:rPr lang="en-GB" baseline="0" dirty="0" smtClean="0"/>
              <a:t>Search internet at home / work	n/a	47%	55%	51%	61%	78%</a:t>
            </a:r>
          </a:p>
          <a:p>
            <a:r>
              <a:rPr lang="en-GB" baseline="0" dirty="0" smtClean="0"/>
              <a:t>Search internet when mobile	n/a	9%	7%	10%	11%	17%</a:t>
            </a:r>
          </a:p>
          <a:p>
            <a:r>
              <a:rPr lang="en-GB" baseline="0" dirty="0" smtClean="0"/>
              <a:t>Search internet anywhere		n/a	50%	58%	55%	64%	82%</a:t>
            </a:r>
          </a:p>
          <a:p>
            <a:r>
              <a:rPr lang="en-GB" dirty="0" smtClean="0"/>
              <a:t>Buy because of OOH		</a:t>
            </a:r>
            <a:r>
              <a:rPr lang="en-GB" baseline="0" dirty="0" smtClean="0"/>
              <a:t>n/a	25%	26%	34%	34%	58%</a:t>
            </a:r>
            <a:endParaRPr lang="en-GB" dirty="0" smtClean="0"/>
          </a:p>
          <a:p>
            <a:r>
              <a:rPr lang="en-GB" dirty="0" smtClean="0"/>
              <a:t>Recall:</a:t>
            </a:r>
            <a:r>
              <a:rPr lang="en-GB" baseline="0" dirty="0" smtClean="0"/>
              <a:t> in street</a:t>
            </a:r>
            <a:r>
              <a:rPr lang="en-GB" dirty="0" smtClean="0"/>
              <a:t>		38</a:t>
            </a:r>
            <a:r>
              <a:rPr lang="en-GB" baseline="0" dirty="0" smtClean="0"/>
              <a:t>%	49%	65%	72%	76%	78%</a:t>
            </a:r>
          </a:p>
          <a:p>
            <a:r>
              <a:rPr lang="en-GB" baseline="0" dirty="0" smtClean="0"/>
              <a:t>Recall: bus sides		29%	46%	64%	71%	83%	84%</a:t>
            </a:r>
          </a:p>
          <a:p>
            <a:r>
              <a:rPr lang="en-GB" baseline="0" dirty="0" smtClean="0"/>
              <a:t>Recall: bus shelters 		23%	34%	46%	52%	64%	73%</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dirty="0" smtClean="0"/>
              <a:t>Recall: retail estate		31%	39%	40%	48%	61%	62%</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dirty="0" smtClean="0"/>
              <a:t>Recall: Underground		7%	9%	13%	20%	20%	42%</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dirty="0" smtClean="0"/>
              <a:t>Recall: Trains			5%	8%	6%	13%	20%	34%</a:t>
            </a:r>
            <a:endParaRPr lang="en-GB" dirty="0" smtClean="0"/>
          </a:p>
        </p:txBody>
      </p:sp>
      <p:sp>
        <p:nvSpPr>
          <p:cNvPr id="4" name="Slide Number Placeholder 3"/>
          <p:cNvSpPr>
            <a:spLocks noGrp="1"/>
          </p:cNvSpPr>
          <p:nvPr>
            <p:ph type="sldNum" sz="quarter" idx="10"/>
          </p:nvPr>
        </p:nvSpPr>
        <p:spPr/>
        <p:txBody>
          <a:bodyPr/>
          <a:lstStyle/>
          <a:p>
            <a:fld id="{65DD923B-4114-427E-861B-B11F8879922C}" type="slidenum">
              <a:rPr lang="en-GB" smtClean="0"/>
              <a:pPr/>
              <a:t>8</a:t>
            </a:fld>
            <a:endParaRPr lang="en-GB"/>
          </a:p>
        </p:txBody>
      </p:sp>
    </p:spTree>
    <p:extLst>
      <p:ext uri="{BB962C8B-B14F-4D97-AF65-F5344CB8AC3E}">
        <p14:creationId xmlns:p14="http://schemas.microsoft.com/office/powerpoint/2010/main" val="3274890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Although</a:t>
            </a:r>
            <a:r>
              <a:rPr lang="en-GB" baseline="0" dirty="0" smtClean="0"/>
              <a:t> only 13% have bought because of any advertising seen in the last month, </a:t>
            </a:r>
            <a:r>
              <a:rPr lang="en-GB" dirty="0" smtClean="0"/>
              <a:t>35%</a:t>
            </a:r>
            <a:r>
              <a:rPr lang="en-GB" baseline="0" dirty="0" smtClean="0"/>
              <a:t> of people have bought </a:t>
            </a:r>
            <a:r>
              <a:rPr lang="en-GB" u="sng" baseline="0" dirty="0" smtClean="0"/>
              <a:t>at some point</a:t>
            </a:r>
            <a:r>
              <a:rPr lang="en-GB" baseline="0" dirty="0" smtClean="0"/>
              <a:t> in their life because of out-of-home</a:t>
            </a:r>
            <a:endParaRPr lang="en-GB" dirty="0"/>
          </a:p>
        </p:txBody>
      </p:sp>
      <p:sp>
        <p:nvSpPr>
          <p:cNvPr id="4" name="Slide Number Placeholder 3"/>
          <p:cNvSpPr>
            <a:spLocks noGrp="1"/>
          </p:cNvSpPr>
          <p:nvPr>
            <p:ph type="sldNum" sz="quarter" idx="10"/>
          </p:nvPr>
        </p:nvSpPr>
        <p:spPr/>
        <p:txBody>
          <a:bodyPr/>
          <a:lstStyle/>
          <a:p>
            <a:fld id="{65DD923B-4114-427E-861B-B11F8879922C}" type="slidenum">
              <a:rPr lang="en-GB" smtClean="0"/>
              <a:pPr/>
              <a:t>9</a:t>
            </a:fld>
            <a:endParaRPr lang="en-GB"/>
          </a:p>
        </p:txBody>
      </p:sp>
    </p:spTree>
    <p:extLst>
      <p:ext uri="{BB962C8B-B14F-4D97-AF65-F5344CB8AC3E}">
        <p14:creationId xmlns:p14="http://schemas.microsoft.com/office/powerpoint/2010/main" val="2262264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High</a:t>
            </a:r>
            <a:r>
              <a:rPr lang="en-GB" baseline="0" dirty="0" smtClean="0"/>
              <a:t> earners</a:t>
            </a:r>
            <a:r>
              <a:rPr lang="en-GB" dirty="0" smtClean="0"/>
              <a:t>: 39%</a:t>
            </a:r>
          </a:p>
          <a:p>
            <a:r>
              <a:rPr lang="en-GB" dirty="0" smtClean="0"/>
              <a:t>Age: 16-24= 44%, 25-44 = 40%,</a:t>
            </a:r>
            <a:r>
              <a:rPr lang="en-GB" baseline="0" dirty="0" smtClean="0"/>
              <a:t> 45-64 = 23%</a:t>
            </a:r>
            <a:endParaRPr lang="en-GB" dirty="0" smtClean="0"/>
          </a:p>
          <a:p>
            <a:r>
              <a:rPr lang="en-GB" dirty="0" smtClean="0"/>
              <a:t>Cities: 43%</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Travel: &lt;3</a:t>
            </a:r>
            <a:r>
              <a:rPr lang="en-GB" baseline="0" dirty="0" smtClean="0"/>
              <a:t> hours = 29%, 3-6 hours = 30%, 6-9 hours = 36%, &gt;9 hours = 48%</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Devices: Neither = 27%, Smart phone = 42%, Tablet = 49%</a:t>
            </a:r>
            <a:endParaRPr lang="en-GB" dirty="0"/>
          </a:p>
        </p:txBody>
      </p:sp>
      <p:sp>
        <p:nvSpPr>
          <p:cNvPr id="4" name="Slide Number Placeholder 3"/>
          <p:cNvSpPr>
            <a:spLocks noGrp="1"/>
          </p:cNvSpPr>
          <p:nvPr>
            <p:ph type="sldNum" sz="quarter" idx="10"/>
          </p:nvPr>
        </p:nvSpPr>
        <p:spPr/>
        <p:txBody>
          <a:bodyPr/>
          <a:lstStyle/>
          <a:p>
            <a:fld id="{65DD923B-4114-427E-861B-B11F8879922C}" type="slidenum">
              <a:rPr lang="en-GB" smtClean="0"/>
              <a:pPr/>
              <a:t>10</a:t>
            </a:fld>
            <a:endParaRPr lang="en-GB"/>
          </a:p>
        </p:txBody>
      </p:sp>
    </p:spTree>
    <p:extLst>
      <p:ext uri="{BB962C8B-B14F-4D97-AF65-F5344CB8AC3E}">
        <p14:creationId xmlns:p14="http://schemas.microsoft.com/office/powerpoint/2010/main" val="761635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3EB7EE-BBAE-434F-8E79-2019BFEF24EC}" type="slidenum">
              <a:rPr lang="en-GB" smtClean="0"/>
              <a:pPr/>
              <a:t>16</a:t>
            </a:fld>
            <a:endParaRPr lang="en-GB" dirty="0"/>
          </a:p>
        </p:txBody>
      </p:sp>
    </p:spTree>
    <p:extLst>
      <p:ext uri="{BB962C8B-B14F-4D97-AF65-F5344CB8AC3E}">
        <p14:creationId xmlns:p14="http://schemas.microsoft.com/office/powerpoint/2010/main" val="556151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3EB7EE-BBAE-434F-8E79-2019BFEF24EC}" type="slidenum">
              <a:rPr lang="en-GB" smtClean="0"/>
              <a:pPr/>
              <a:t>18</a:t>
            </a:fld>
            <a:endParaRPr lang="en-GB" dirty="0"/>
          </a:p>
        </p:txBody>
      </p:sp>
    </p:spTree>
    <p:extLst>
      <p:ext uri="{BB962C8B-B14F-4D97-AF65-F5344CB8AC3E}">
        <p14:creationId xmlns:p14="http://schemas.microsoft.com/office/powerpoint/2010/main" val="1945234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40642" y="3011118"/>
            <a:ext cx="8229600" cy="3010170"/>
          </a:xfrm>
        </p:spPr>
        <p:txBody>
          <a:bodyPr/>
          <a:lstStyle>
            <a:lvl1pPr>
              <a:defRPr>
                <a:solidFill>
                  <a:schemeClr val="tx1"/>
                </a:solidFill>
                <a:latin typeface="Arial" pitchFamily="34" charset="0"/>
                <a:cs typeface="Arial" pitchFamily="34" charset="0"/>
              </a:defRPr>
            </a:lvl1pPr>
            <a:lvl2pPr>
              <a:defRPr>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102BDC9-DBC8-4989-BAD0-C883568FD449}" type="datetimeFigureOut">
              <a:rPr lang="en-GB" smtClean="0"/>
              <a:pPr/>
              <a:t>06/06/2012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D6335C-B87E-421B-A749-447BC022E943}" type="slidenum">
              <a:rPr lang="en-GB" smtClean="0"/>
              <a:pPr/>
              <a:t>‹#›</a:t>
            </a:fld>
            <a:endParaRPr lang="en-GB" dirty="0"/>
          </a:p>
        </p:txBody>
      </p:sp>
      <p:cxnSp>
        <p:nvCxnSpPr>
          <p:cNvPr id="12" name="Straight Connector 11"/>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3"/>
          </p:nvPr>
        </p:nvSpPr>
        <p:spPr>
          <a:xfrm>
            <a:off x="453306" y="1268760"/>
            <a:ext cx="8229600" cy="1368152"/>
          </a:xfrm>
        </p:spPr>
        <p:txBody>
          <a:bodyPr/>
          <a:lstStyle>
            <a:lvl1pPr>
              <a:defRPr sz="2000">
                <a:solidFill>
                  <a:schemeClr val="tx1"/>
                </a:solidFill>
                <a:latin typeface="Arial" pitchFamily="34" charset="0"/>
                <a:cs typeface="Arial" pitchFamily="34" charset="0"/>
              </a:defRPr>
            </a:lvl1pPr>
            <a:lvl2pPr>
              <a:defRPr sz="1800">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9545207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40642" y="3011118"/>
            <a:ext cx="8229600" cy="3010170"/>
          </a:xfrm>
        </p:spPr>
        <p:txBody>
          <a:bodyPr/>
          <a:lstStyle>
            <a:lvl1pPr>
              <a:defRPr>
                <a:solidFill>
                  <a:schemeClr val="tx1"/>
                </a:solidFill>
                <a:latin typeface="Arial" pitchFamily="34" charset="0"/>
                <a:cs typeface="Arial" pitchFamily="34" charset="0"/>
              </a:defRPr>
            </a:lvl1pPr>
            <a:lvl2pPr>
              <a:defRPr>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102BDC9-DBC8-4989-BAD0-C883568FD449}" type="datetimeFigureOut">
              <a:rPr lang="en-GB" smtClean="0"/>
              <a:pPr/>
              <a:t>06/06/2012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D6335C-B87E-421B-A749-447BC022E943}" type="slidenum">
              <a:rPr lang="en-GB" smtClean="0"/>
              <a:pPr/>
              <a:t>‹#›</a:t>
            </a:fld>
            <a:endParaRPr lang="en-GB" dirty="0"/>
          </a:p>
        </p:txBody>
      </p:sp>
      <p:cxnSp>
        <p:nvCxnSpPr>
          <p:cNvPr id="12" name="Straight Connector 11"/>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3"/>
          </p:nvPr>
        </p:nvSpPr>
        <p:spPr>
          <a:xfrm>
            <a:off x="453306" y="1268760"/>
            <a:ext cx="8229600" cy="1368152"/>
          </a:xfrm>
        </p:spPr>
        <p:txBody>
          <a:bodyPr/>
          <a:lstStyle>
            <a:lvl1pPr>
              <a:defRPr sz="2000">
                <a:solidFill>
                  <a:schemeClr val="tx1"/>
                </a:solidFill>
                <a:latin typeface="Arial" pitchFamily="34" charset="0"/>
                <a:cs typeface="Arial" pitchFamily="34" charset="0"/>
              </a:defRPr>
            </a:lvl1pPr>
            <a:lvl2pPr>
              <a:defRPr sz="1800">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9545207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40642" y="3011118"/>
            <a:ext cx="8229600" cy="3010170"/>
          </a:xfrm>
        </p:spPr>
        <p:txBody>
          <a:bodyPr/>
          <a:lstStyle>
            <a:lvl1pPr>
              <a:defRPr>
                <a:solidFill>
                  <a:schemeClr val="tx1"/>
                </a:solidFill>
                <a:latin typeface="Arial" pitchFamily="34" charset="0"/>
                <a:cs typeface="Arial" pitchFamily="34" charset="0"/>
              </a:defRPr>
            </a:lvl1pPr>
            <a:lvl2pPr>
              <a:defRPr>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102BDC9-DBC8-4989-BAD0-C883568FD449}" type="datetimeFigureOut">
              <a:rPr lang="en-GB" smtClean="0"/>
              <a:pPr/>
              <a:t>06/06/2012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D6335C-B87E-421B-A749-447BC022E943}" type="slidenum">
              <a:rPr lang="en-GB" smtClean="0"/>
              <a:pPr/>
              <a:t>‹#›</a:t>
            </a:fld>
            <a:endParaRPr lang="en-GB" dirty="0"/>
          </a:p>
        </p:txBody>
      </p:sp>
      <p:cxnSp>
        <p:nvCxnSpPr>
          <p:cNvPr id="12" name="Straight Connector 11"/>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3"/>
          </p:nvPr>
        </p:nvSpPr>
        <p:spPr>
          <a:xfrm>
            <a:off x="453306" y="1268760"/>
            <a:ext cx="8229600" cy="1368152"/>
          </a:xfrm>
        </p:spPr>
        <p:txBody>
          <a:bodyPr/>
          <a:lstStyle>
            <a:lvl1pPr>
              <a:defRPr sz="2000">
                <a:solidFill>
                  <a:schemeClr val="tx1"/>
                </a:solidFill>
                <a:latin typeface="Arial" pitchFamily="34" charset="0"/>
                <a:cs typeface="Arial" pitchFamily="34" charset="0"/>
              </a:defRPr>
            </a:lvl1pPr>
            <a:lvl2pPr>
              <a:defRPr sz="1800">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9545207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40642" y="3011118"/>
            <a:ext cx="8229600" cy="3010170"/>
          </a:xfrm>
        </p:spPr>
        <p:txBody>
          <a:bodyPr/>
          <a:lstStyle>
            <a:lvl1pPr>
              <a:defRPr>
                <a:solidFill>
                  <a:schemeClr val="tx1"/>
                </a:solidFill>
                <a:latin typeface="Arial" pitchFamily="34" charset="0"/>
                <a:cs typeface="Arial" pitchFamily="34" charset="0"/>
              </a:defRPr>
            </a:lvl1pPr>
            <a:lvl2pPr>
              <a:defRPr>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102BDC9-DBC8-4989-BAD0-C883568FD449}" type="datetimeFigureOut">
              <a:rPr lang="en-GB" smtClean="0"/>
              <a:pPr/>
              <a:t>06/06/2012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D6335C-B87E-421B-A749-447BC022E943}" type="slidenum">
              <a:rPr lang="en-GB" smtClean="0"/>
              <a:pPr/>
              <a:t>‹#›</a:t>
            </a:fld>
            <a:endParaRPr lang="en-GB" dirty="0"/>
          </a:p>
        </p:txBody>
      </p:sp>
      <p:cxnSp>
        <p:nvCxnSpPr>
          <p:cNvPr id="12" name="Straight Connector 11"/>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3"/>
          </p:nvPr>
        </p:nvSpPr>
        <p:spPr>
          <a:xfrm>
            <a:off x="453306" y="1268760"/>
            <a:ext cx="8229600" cy="1368152"/>
          </a:xfrm>
        </p:spPr>
        <p:txBody>
          <a:bodyPr/>
          <a:lstStyle>
            <a:lvl1pPr>
              <a:defRPr sz="2000">
                <a:solidFill>
                  <a:schemeClr val="tx1"/>
                </a:solidFill>
                <a:latin typeface="Arial" pitchFamily="34" charset="0"/>
                <a:cs typeface="Arial" pitchFamily="34" charset="0"/>
              </a:defRPr>
            </a:lvl1pPr>
            <a:lvl2pPr>
              <a:defRPr sz="1800">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9545207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40642" y="3011118"/>
            <a:ext cx="8229600" cy="3010170"/>
          </a:xfrm>
        </p:spPr>
        <p:txBody>
          <a:bodyPr/>
          <a:lstStyle>
            <a:lvl1pPr>
              <a:defRPr>
                <a:solidFill>
                  <a:schemeClr val="tx1"/>
                </a:solidFill>
                <a:latin typeface="Arial" pitchFamily="34" charset="0"/>
                <a:cs typeface="Arial" pitchFamily="34" charset="0"/>
              </a:defRPr>
            </a:lvl1pPr>
            <a:lvl2pPr>
              <a:defRPr>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102BDC9-DBC8-4989-BAD0-C883568FD449}" type="datetimeFigureOut">
              <a:rPr lang="en-GB" smtClean="0"/>
              <a:pPr/>
              <a:t>06/06/2012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D6335C-B87E-421B-A749-447BC022E943}" type="slidenum">
              <a:rPr lang="en-GB" smtClean="0"/>
              <a:pPr/>
              <a:t>‹#›</a:t>
            </a:fld>
            <a:endParaRPr lang="en-GB" dirty="0"/>
          </a:p>
        </p:txBody>
      </p:sp>
      <p:cxnSp>
        <p:nvCxnSpPr>
          <p:cNvPr id="12" name="Straight Connector 11"/>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a:spLocks noGrp="1"/>
          </p:cNvSpPr>
          <p:nvPr>
            <p:ph idx="13"/>
          </p:nvPr>
        </p:nvSpPr>
        <p:spPr>
          <a:xfrm>
            <a:off x="453306" y="1268760"/>
            <a:ext cx="8229600" cy="1368152"/>
          </a:xfrm>
        </p:spPr>
        <p:txBody>
          <a:bodyPr/>
          <a:lstStyle>
            <a:lvl1pPr>
              <a:defRPr sz="2000">
                <a:solidFill>
                  <a:schemeClr val="tx1"/>
                </a:solidFill>
                <a:latin typeface="Arial" pitchFamily="34" charset="0"/>
                <a:cs typeface="Arial" pitchFamily="34" charset="0"/>
              </a:defRPr>
            </a:lvl1pPr>
            <a:lvl2pPr>
              <a:defRPr sz="1800">
                <a:solidFill>
                  <a:schemeClr val="tx2"/>
                </a:solidFill>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9545207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600" y="230400"/>
            <a:ext cx="7239600" cy="6084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2708921"/>
            <a:ext cx="4040188" cy="432048"/>
          </a:xfrm>
        </p:spPr>
        <p:txBody>
          <a:bodyPr anchor="t"/>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1600" y="1267200"/>
            <a:ext cx="8510400" cy="1440000"/>
          </a:xfrm>
        </p:spPr>
        <p:txBody>
          <a:bodyPr/>
          <a:lstStyle>
            <a:lvl1pPr>
              <a:defRPr sz="1600"/>
            </a:lvl1pPr>
            <a:lvl2pPr>
              <a:defRPr sz="1400"/>
            </a:lvl2pPr>
            <a:lvl3pPr>
              <a:defRPr sz="1200"/>
            </a:lvl3pPr>
            <a:lvl4pPr>
              <a:defRPr sz="11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2708921"/>
            <a:ext cx="4041775" cy="432048"/>
          </a:xfrm>
        </p:spPr>
        <p:txBody>
          <a:bodyPr anchor="t"/>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248959808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7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57200" y="1196752"/>
            <a:ext cx="4040188" cy="482453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Content Placeholder 5"/>
          <p:cNvSpPr>
            <a:spLocks noGrp="1"/>
          </p:cNvSpPr>
          <p:nvPr>
            <p:ph sz="quarter" idx="4"/>
          </p:nvPr>
        </p:nvSpPr>
        <p:spPr>
          <a:xfrm>
            <a:off x="4645025" y="1196752"/>
            <a:ext cx="4041775" cy="482453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cxnSp>
        <p:nvCxnSpPr>
          <p:cNvPr id="11" name="Straight Connector 10"/>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57200" y="130622"/>
            <a:ext cx="8229600" cy="778098"/>
          </a:xfrm>
          <a:ln>
            <a:noFill/>
          </a:ln>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322338418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6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solidFill>
                  <a:srgbClr val="656565">
                    <a:tint val="75000"/>
                  </a:srgbClr>
                </a:solidFill>
              </a:rPr>
              <a:pPr/>
              <a:t>06/06/2012</a:t>
            </a:fld>
            <a:endParaRPr lang="en-GB" dirty="0">
              <a:solidFill>
                <a:srgbClr val="656565">
                  <a:tint val="75000"/>
                </a:srgb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solidFill>
                <a:srgbClr val="656565">
                  <a:tint val="75000"/>
                </a:srgb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solidFill>
                  <a:srgbClr val="656565">
                    <a:tint val="75000"/>
                  </a:srgbClr>
                </a:solidFill>
              </a:rPr>
              <a:pPr/>
              <a:t>‹#›</a:t>
            </a:fld>
            <a:endParaRPr lang="en-GB" dirty="0">
              <a:solidFill>
                <a:srgbClr val="656565">
                  <a:tint val="75000"/>
                </a:srgbClr>
              </a:solidFill>
            </a:endParaRPr>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37964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6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68760"/>
            <a:ext cx="8219256"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02BDC9-DBC8-4989-BAD0-C883568FD449}" type="datetimeFigureOut">
              <a:rPr lang="en-GB" smtClean="0"/>
              <a:pPr/>
              <a:t>06/06/2012</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5D6335C-B87E-421B-A749-447BC022E943}" type="slidenum">
              <a:rPr lang="en-GB" smtClean="0"/>
              <a:pPr/>
              <a:t>‹#›</a:t>
            </a:fld>
            <a:endParaRPr lang="en-GB" dirty="0"/>
          </a:p>
        </p:txBody>
      </p:sp>
      <p:sp>
        <p:nvSpPr>
          <p:cNvPr id="9" name="Title 1"/>
          <p:cNvSpPr>
            <a:spLocks noGrp="1"/>
          </p:cNvSpPr>
          <p:nvPr>
            <p:ph type="title"/>
          </p:nvPr>
        </p:nvSpPr>
        <p:spPr>
          <a:xfrm>
            <a:off x="457200" y="130622"/>
            <a:ext cx="8229600" cy="778098"/>
          </a:xfrm>
          <a:ln>
            <a:noFill/>
          </a:ln>
        </p:spPr>
        <p:txBody>
          <a:bodyPr>
            <a:normAutofit/>
          </a:bodyPr>
          <a:lstStyle>
            <a:lvl1pPr>
              <a:defRPr sz="3200">
                <a:solidFill>
                  <a:schemeClr val="tx1"/>
                </a:solidFill>
                <a:latin typeface="Arial" pitchFamily="34" charset="0"/>
                <a:cs typeface="Arial" pitchFamily="34" charset="0"/>
              </a:defRPr>
            </a:lvl1pPr>
          </a:lstStyle>
          <a:p>
            <a:r>
              <a:rPr lang="en-US" dirty="0" smtClean="0"/>
              <a:t>Click to edit Master title style</a:t>
            </a:r>
            <a:endParaRPr lang="en-GB" dirty="0"/>
          </a:p>
        </p:txBody>
      </p:sp>
      <p:cxnSp>
        <p:nvCxnSpPr>
          <p:cNvPr id="10" name="Straight Connector 9"/>
          <p:cNvCxnSpPr/>
          <p:nvPr userDrawn="1"/>
        </p:nvCxnSpPr>
        <p:spPr>
          <a:xfrm>
            <a:off x="467544" y="98072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5030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4CE0D-21B0-47B5-BECB-CC926A0FEDC9}" type="datetimeFigureOut">
              <a:rPr lang="en-GB" smtClean="0"/>
              <a:pPr/>
              <a:t>06/06/2012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ADBF45-8619-4D9E-A03B-AE4D6934E1B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fld id="{4C64CE0D-21B0-47B5-BECB-CC926A0FEDC9}" type="datetimeFigureOut">
              <a:rPr lang="en-GB" smtClean="0"/>
              <a:pPr/>
              <a:t>06/06/2012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0BADBF45-8619-4D9E-A03B-AE4D6934E1B1}" type="slidenum">
              <a:rPr lang="en-GB" smtClean="0"/>
              <a:pPr/>
              <a:t>‹#›</a:t>
            </a:fld>
            <a:endParaRPr lang="en-GB"/>
          </a:p>
        </p:txBody>
      </p:sp>
      <p:pic>
        <p:nvPicPr>
          <p:cNvPr id="7" name="Picture 6" descr="Strip.jpg"/>
          <p:cNvPicPr>
            <a:picLocks noChangeAspect="1"/>
          </p:cNvPicPr>
          <p:nvPr userDrawn="1"/>
        </p:nvPicPr>
        <p:blipFill>
          <a:blip r:embed="rId29" cstate="print"/>
          <a:stretch>
            <a:fillRect/>
          </a:stretch>
        </p:blipFill>
        <p:spPr>
          <a:xfrm>
            <a:off x="0" y="6387737"/>
            <a:ext cx="9144000" cy="47026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7" r:id="rId17"/>
    <p:sldLayoutId id="2147483669" r:id="rId18"/>
    <p:sldLayoutId id="2147483670" r:id="rId19"/>
    <p:sldLayoutId id="2147483671" r:id="rId20"/>
    <p:sldLayoutId id="2147483672" r:id="rId21"/>
    <p:sldLayoutId id="2147483673" r:id="rId22"/>
    <p:sldLayoutId id="2147483682" r:id="rId23"/>
    <p:sldLayoutId id="2147483684" r:id="rId24"/>
    <p:sldLayoutId id="2147483685" r:id="rId25"/>
    <p:sldLayoutId id="2147483686" r:id="rId26"/>
    <p:sldLayoutId id="2147483689" r:id="rId27"/>
  </p:sldLayoutIdLst>
  <p:txStyles>
    <p:titleStyle>
      <a:lvl1pPr algn="ctr" defTabSz="914400" rtl="0" eaLnBrk="1" latinLnBrk="0" hangingPunct="1">
        <a:spcBef>
          <a:spcPct val="0"/>
        </a:spcBef>
        <a:buNone/>
        <a:defRPr sz="4400" b="1" kern="1200">
          <a:solidFill>
            <a:srgbClr val="595959"/>
          </a:solidFill>
          <a:latin typeface="Arial"/>
          <a:ea typeface="+mj-ea"/>
          <a:cs typeface="Arial"/>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a:ea typeface="+mn-ea"/>
          <a:cs typeface="Arial"/>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a:ea typeface="+mn-ea"/>
          <a:cs typeface="Arial"/>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a:ea typeface="+mn-ea"/>
          <a:cs typeface="Arial"/>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a:ea typeface="+mn-ea"/>
          <a:cs typeface="Arial"/>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oleObject" Target="../embeddings/Microsoft_Excel_97-2003_Worksheet1.xls"/></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maps.google.co.uk/maps/ms?msid=206621635008552101369.0004b6ac0874133640d05&amp;msa=0&amp;ll=51.507033,-0.343323&amp;spn=0.43507,1.352692" TargetMode="Externa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hart" Target="../charts/chart9.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41.pn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1.png"/><Relationship Id="rId1" Type="http://schemas.openxmlformats.org/officeDocument/2006/relationships/slideLayout" Target="../slideLayouts/slideLayout17.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tomerjourneylogo2.jpg"/>
          <p:cNvPicPr>
            <a:picLocks noChangeAspect="1"/>
          </p:cNvPicPr>
          <p:nvPr/>
        </p:nvPicPr>
        <p:blipFill>
          <a:blip r:embed="rId2" cstate="print"/>
          <a:stretch>
            <a:fillRect/>
          </a:stretch>
        </p:blipFill>
        <p:spPr>
          <a:xfrm>
            <a:off x="2895601" y="228602"/>
            <a:ext cx="3352798" cy="3352798"/>
          </a:xfrm>
          <a:prstGeom prst="rect">
            <a:avLst/>
          </a:prstGeom>
        </p:spPr>
      </p:pic>
      <p:pic>
        <p:nvPicPr>
          <p:cNvPr id="4" name="Picture 3" descr="People2.jpg"/>
          <p:cNvPicPr>
            <a:picLocks noChangeAspect="1"/>
          </p:cNvPicPr>
          <p:nvPr/>
        </p:nvPicPr>
        <p:blipFill>
          <a:blip r:embed="rId3" cstate="print"/>
          <a:stretch>
            <a:fillRect/>
          </a:stretch>
        </p:blipFill>
        <p:spPr>
          <a:xfrm>
            <a:off x="2743200" y="3962400"/>
            <a:ext cx="3657600" cy="216071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Obtaining.png"/>
          <p:cNvPicPr>
            <a:picLocks noChangeAspect="1"/>
          </p:cNvPicPr>
          <p:nvPr/>
        </p:nvPicPr>
        <p:blipFill>
          <a:blip r:embed="rId3" cstate="print"/>
          <a:stretch>
            <a:fillRect/>
          </a:stretch>
        </p:blipFill>
        <p:spPr>
          <a:xfrm rot="827569">
            <a:off x="6466814" y="-391185"/>
            <a:ext cx="2811530" cy="2811530"/>
          </a:xfrm>
          <a:prstGeom prst="rect">
            <a:avLst/>
          </a:prstGeom>
        </p:spPr>
      </p:pic>
      <p:pic>
        <p:nvPicPr>
          <p:cNvPr id="27" name="Picture 26" descr="Slide10.png"/>
          <p:cNvPicPr>
            <a:picLocks noChangeAspect="1"/>
          </p:cNvPicPr>
          <p:nvPr/>
        </p:nvPicPr>
        <p:blipFill>
          <a:blip r:embed="rId4" cstate="print"/>
          <a:stretch>
            <a:fillRect/>
          </a:stretch>
        </p:blipFill>
        <p:spPr>
          <a:xfrm>
            <a:off x="643345" y="1206500"/>
            <a:ext cx="7857309" cy="4656909"/>
          </a:xfrm>
          <a:prstGeom prst="rect">
            <a:avLst/>
          </a:prstGeom>
        </p:spPr>
      </p:pic>
      <p:sp>
        <p:nvSpPr>
          <p:cNvPr id="4" name="Title 3"/>
          <p:cNvSpPr>
            <a:spLocks noGrp="1"/>
          </p:cNvSpPr>
          <p:nvPr>
            <p:ph type="title"/>
          </p:nvPr>
        </p:nvSpPr>
        <p:spPr>
          <a:xfrm>
            <a:off x="336104" y="44624"/>
            <a:ext cx="8807896" cy="1143000"/>
          </a:xfrm>
        </p:spPr>
        <p:txBody>
          <a:bodyPr>
            <a:normAutofit/>
          </a:bodyPr>
          <a:lstStyle/>
          <a:p>
            <a:pPr algn="l"/>
            <a:r>
              <a:rPr lang="en-GB" sz="3000" b="1" dirty="0" smtClean="0">
                <a:latin typeface="Arial" pitchFamily="34" charset="0"/>
                <a:cs typeface="Arial" pitchFamily="34" charset="0"/>
              </a:rPr>
              <a:t>Young, mobile, affluent, urban, connected</a:t>
            </a:r>
            <a:br>
              <a:rPr lang="en-GB" sz="3000" b="1" dirty="0" smtClean="0">
                <a:latin typeface="Arial" pitchFamily="34" charset="0"/>
                <a:cs typeface="Arial" pitchFamily="34" charset="0"/>
              </a:rPr>
            </a:br>
            <a:r>
              <a:rPr lang="en-GB" sz="3000" b="1" dirty="0" smtClean="0">
                <a:latin typeface="Arial" pitchFamily="34" charset="0"/>
                <a:cs typeface="Arial" pitchFamily="34" charset="0"/>
              </a:rPr>
              <a:t>most </a:t>
            </a:r>
            <a:r>
              <a:rPr lang="en-GB" sz="3000" b="1" dirty="0">
                <a:latin typeface="Arial" pitchFamily="34" charset="0"/>
                <a:cs typeface="Arial" pitchFamily="34" charset="0"/>
              </a:rPr>
              <a:t>likely to buy because of </a:t>
            </a:r>
            <a:r>
              <a:rPr lang="en-GB" sz="3000" b="1" dirty="0" smtClean="0">
                <a:latin typeface="Arial" pitchFamily="34" charset="0"/>
                <a:cs typeface="Arial" pitchFamily="34" charset="0"/>
              </a:rPr>
              <a:t>OOH</a:t>
            </a:r>
            <a:endParaRPr lang="en-GB" sz="3000" b="1" dirty="0">
              <a:latin typeface="Arial" pitchFamily="34" charset="0"/>
              <a:cs typeface="Arial" pitchFamily="34" charset="0"/>
            </a:endParaRPr>
          </a:p>
        </p:txBody>
      </p:sp>
      <p:sp>
        <p:nvSpPr>
          <p:cNvPr id="17" name="TextBox 16"/>
          <p:cNvSpPr txBox="1"/>
          <p:nvPr/>
        </p:nvSpPr>
        <p:spPr>
          <a:xfrm>
            <a:off x="622300" y="3233398"/>
            <a:ext cx="2029836" cy="338554"/>
          </a:xfrm>
          <a:prstGeom prst="rect">
            <a:avLst/>
          </a:prstGeom>
          <a:noFill/>
        </p:spPr>
        <p:txBody>
          <a:bodyPr wrap="square" rtlCol="0" anchor="t">
            <a:spAutoFit/>
          </a:bodyPr>
          <a:lstStyle/>
          <a:p>
            <a:pPr algn="ctr"/>
            <a:r>
              <a:rPr lang="en-GB" sz="1600" b="1" dirty="0" smtClean="0">
                <a:solidFill>
                  <a:srgbClr val="595959"/>
                </a:solidFill>
                <a:latin typeface="Arial"/>
                <a:cs typeface="Arial"/>
              </a:rPr>
              <a:t>High earners</a:t>
            </a:r>
            <a:endParaRPr lang="en-GB" sz="1600" b="1" dirty="0">
              <a:solidFill>
                <a:srgbClr val="595959"/>
              </a:solidFill>
              <a:latin typeface="Arial"/>
              <a:cs typeface="Arial"/>
            </a:endParaRPr>
          </a:p>
        </p:txBody>
      </p:sp>
      <p:sp>
        <p:nvSpPr>
          <p:cNvPr id="18" name="TextBox 17"/>
          <p:cNvSpPr txBox="1"/>
          <p:nvPr/>
        </p:nvSpPr>
        <p:spPr>
          <a:xfrm>
            <a:off x="3470760" y="3233398"/>
            <a:ext cx="2030797" cy="338554"/>
          </a:xfrm>
          <a:prstGeom prst="rect">
            <a:avLst/>
          </a:prstGeom>
          <a:noFill/>
        </p:spPr>
        <p:txBody>
          <a:bodyPr wrap="square" rtlCol="0" anchor="ctr">
            <a:spAutoFit/>
          </a:bodyPr>
          <a:lstStyle/>
          <a:p>
            <a:pPr algn="ctr"/>
            <a:r>
              <a:rPr lang="en-GB" sz="1600" b="1" dirty="0" smtClean="0">
                <a:solidFill>
                  <a:srgbClr val="595959"/>
                </a:solidFill>
                <a:latin typeface="Arial"/>
                <a:cs typeface="Arial"/>
              </a:rPr>
              <a:t>18 to 24 year olds</a:t>
            </a:r>
            <a:endParaRPr lang="en-GB" sz="1600" b="1" dirty="0">
              <a:solidFill>
                <a:srgbClr val="595959"/>
              </a:solidFill>
              <a:latin typeface="Arial"/>
              <a:cs typeface="Arial"/>
            </a:endParaRPr>
          </a:p>
        </p:txBody>
      </p:sp>
      <p:sp>
        <p:nvSpPr>
          <p:cNvPr id="19" name="TextBox 18"/>
          <p:cNvSpPr txBox="1"/>
          <p:nvPr/>
        </p:nvSpPr>
        <p:spPr>
          <a:xfrm>
            <a:off x="635538" y="5727700"/>
            <a:ext cx="2031462" cy="338554"/>
          </a:xfrm>
          <a:prstGeom prst="rect">
            <a:avLst/>
          </a:prstGeom>
          <a:noFill/>
        </p:spPr>
        <p:txBody>
          <a:bodyPr wrap="square" rtlCol="0" anchor="ctr">
            <a:spAutoFit/>
          </a:bodyPr>
          <a:lstStyle/>
          <a:p>
            <a:pPr algn="ctr"/>
            <a:r>
              <a:rPr lang="en-GB" sz="1600" b="1" dirty="0" smtClean="0">
                <a:solidFill>
                  <a:srgbClr val="595959"/>
                </a:solidFill>
                <a:latin typeface="Arial"/>
                <a:cs typeface="Arial"/>
              </a:rPr>
              <a:t>Urban dwellers</a:t>
            </a:r>
            <a:endParaRPr lang="en-GB" sz="1600" b="1" dirty="0">
              <a:solidFill>
                <a:srgbClr val="595959"/>
              </a:solidFill>
              <a:latin typeface="Arial"/>
              <a:cs typeface="Arial"/>
            </a:endParaRPr>
          </a:p>
        </p:txBody>
      </p:sp>
      <p:sp>
        <p:nvSpPr>
          <p:cNvPr id="20" name="TextBox 19"/>
          <p:cNvSpPr txBox="1"/>
          <p:nvPr/>
        </p:nvSpPr>
        <p:spPr>
          <a:xfrm>
            <a:off x="6020792" y="5727124"/>
            <a:ext cx="2843808" cy="584776"/>
          </a:xfrm>
          <a:prstGeom prst="rect">
            <a:avLst/>
          </a:prstGeom>
          <a:noFill/>
        </p:spPr>
        <p:txBody>
          <a:bodyPr wrap="square" rtlCol="0" anchor="b">
            <a:spAutoFit/>
          </a:bodyPr>
          <a:lstStyle/>
          <a:p>
            <a:pPr algn="ctr"/>
            <a:r>
              <a:rPr lang="en-GB" sz="1600" b="1" dirty="0" smtClean="0">
                <a:solidFill>
                  <a:srgbClr val="595959"/>
                </a:solidFill>
                <a:latin typeface="Arial"/>
                <a:cs typeface="Arial"/>
              </a:rPr>
              <a:t>Connected people:</a:t>
            </a:r>
          </a:p>
          <a:p>
            <a:pPr algn="ctr"/>
            <a:r>
              <a:rPr lang="en-GB" sz="1600" b="1" dirty="0" smtClean="0">
                <a:solidFill>
                  <a:srgbClr val="595959"/>
                </a:solidFill>
                <a:latin typeface="Arial"/>
                <a:cs typeface="Arial"/>
              </a:rPr>
              <a:t>smart phones and tablets</a:t>
            </a:r>
            <a:endParaRPr lang="en-GB" sz="1600" b="1" dirty="0">
              <a:solidFill>
                <a:srgbClr val="595959"/>
              </a:solidFill>
              <a:latin typeface="Arial"/>
              <a:cs typeface="Arial"/>
            </a:endParaRPr>
          </a:p>
        </p:txBody>
      </p:sp>
      <p:sp>
        <p:nvSpPr>
          <p:cNvPr id="2" name="Rectangle 1"/>
          <p:cNvSpPr/>
          <p:nvPr/>
        </p:nvSpPr>
        <p:spPr>
          <a:xfrm>
            <a:off x="2699278" y="5727124"/>
            <a:ext cx="3625322" cy="584776"/>
          </a:xfrm>
          <a:prstGeom prst="rect">
            <a:avLst/>
          </a:prstGeom>
          <a:noFill/>
        </p:spPr>
        <p:txBody>
          <a:bodyPr wrap="square" rtlCol="0" anchor="b">
            <a:spAutoFit/>
          </a:bodyPr>
          <a:lstStyle/>
          <a:p>
            <a:pPr algn="ctr"/>
            <a:r>
              <a:rPr lang="en-GB" sz="1600" b="1" dirty="0" smtClean="0">
                <a:solidFill>
                  <a:srgbClr val="595959"/>
                </a:solidFill>
                <a:latin typeface="Arial"/>
                <a:cs typeface="Arial"/>
              </a:rPr>
              <a:t>Commuters: 6-9 hours/week travel and especially 9+ hours/week</a:t>
            </a:r>
            <a:endParaRPr lang="en-GB" sz="1600" b="1" dirty="0">
              <a:solidFill>
                <a:srgbClr val="595959"/>
              </a:solidFill>
              <a:latin typeface="Arial"/>
              <a:cs typeface="Arial"/>
            </a:endParaRPr>
          </a:p>
        </p:txBody>
      </p:sp>
      <p:sp>
        <p:nvSpPr>
          <p:cNvPr id="25" name="TextBox 24"/>
          <p:cNvSpPr txBox="1"/>
          <p:nvPr/>
        </p:nvSpPr>
        <p:spPr>
          <a:xfrm>
            <a:off x="6421781" y="3233398"/>
            <a:ext cx="1897914" cy="338554"/>
          </a:xfrm>
          <a:prstGeom prst="rect">
            <a:avLst/>
          </a:prstGeom>
          <a:noFill/>
        </p:spPr>
        <p:txBody>
          <a:bodyPr wrap="square" rtlCol="0" anchor="ctr">
            <a:spAutoFit/>
          </a:bodyPr>
          <a:lstStyle/>
          <a:p>
            <a:pPr algn="ctr"/>
            <a:r>
              <a:rPr lang="en-GB" sz="1600" b="1" dirty="0" smtClean="0">
                <a:solidFill>
                  <a:srgbClr val="595959"/>
                </a:solidFill>
                <a:latin typeface="Arial"/>
                <a:cs typeface="Arial"/>
              </a:rPr>
              <a:t>25 to 44 year olds</a:t>
            </a:r>
            <a:endParaRPr lang="en-GB" sz="1600" b="1" dirty="0">
              <a:solidFill>
                <a:srgbClr val="595959"/>
              </a:solidFill>
              <a:latin typeface="Arial"/>
              <a:cs typeface="Arial"/>
            </a:endParaRPr>
          </a:p>
        </p:txBody>
      </p:sp>
    </p:spTree>
    <p:extLst>
      <p:ext uri="{BB962C8B-B14F-4D97-AF65-F5344CB8AC3E}">
        <p14:creationId xmlns:p14="http://schemas.microsoft.com/office/powerpoint/2010/main" val="11013616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lide11.png"/>
          <p:cNvPicPr>
            <a:picLocks noChangeAspect="1"/>
          </p:cNvPicPr>
          <p:nvPr/>
        </p:nvPicPr>
        <p:blipFill>
          <a:blip r:embed="rId2" cstate="print"/>
          <a:stretch>
            <a:fillRect/>
          </a:stretch>
        </p:blipFill>
        <p:spPr>
          <a:xfrm>
            <a:off x="228601" y="-178000"/>
            <a:ext cx="9220197" cy="6915148"/>
          </a:xfrm>
          <a:prstGeom prst="rect">
            <a:avLst/>
          </a:prstGeom>
        </p:spPr>
      </p:pic>
      <p:sp>
        <p:nvSpPr>
          <p:cNvPr id="7" name="Down Arrow 6"/>
          <p:cNvSpPr/>
          <p:nvPr/>
        </p:nvSpPr>
        <p:spPr bwMode="auto">
          <a:xfrm rot="16200000">
            <a:off x="4518908" y="1702317"/>
            <a:ext cx="414528" cy="7763237"/>
          </a:xfrm>
          <a:prstGeom prst="downArrow">
            <a:avLst>
              <a:gd name="adj1" fmla="val 50000"/>
              <a:gd name="adj2" fmla="val 88235"/>
            </a:avLst>
          </a:prstGeom>
          <a:solidFill>
            <a:schemeClr val="bg1">
              <a:lumMod val="50000"/>
            </a:schemeClr>
          </a:solidFill>
          <a:ln>
            <a:noFill/>
          </a:ln>
          <a:effectLst/>
          <a:scene3d>
            <a:camera prst="orthographicFront">
              <a:rot lat="0" lon="0" rev="0"/>
            </a:camera>
            <a:lightRig rig="balanced" dir="t">
              <a:rot lat="0" lon="0" rev="8700000"/>
            </a:lightRig>
          </a:scene3d>
          <a:sp3d/>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Lst>
        </p:spPr>
        <p:txBody>
          <a:bodyPr vert="horz" wrap="square" lIns="37419" tIns="37419" rIns="37419" bIns="37419" numCol="1" rtlCol="0" anchor="t" anchorCtr="0" compatLnSpc="1">
            <a:prstTxWarp prst="textNoShape">
              <a:avLst/>
            </a:prstTxWarp>
            <a:spAutoFit/>
          </a:bodyPr>
          <a:lstStyle/>
          <a:p>
            <a:pPr marL="0" marR="0" indent="0" algn="ctr" defTabSz="430213" rtl="0" eaLnBrk="1" fontAlgn="base" latinLnBrk="0" hangingPunct="0">
              <a:lnSpc>
                <a:spcPct val="100000"/>
              </a:lnSpc>
              <a:spcBef>
                <a:spcPct val="20000"/>
              </a:spcBef>
              <a:spcAft>
                <a:spcPct val="0"/>
              </a:spcAft>
              <a:buClrTx/>
              <a:buSzTx/>
              <a:buFontTx/>
              <a:buNone/>
              <a:tabLst/>
            </a:pPr>
            <a:endParaRPr kumimoji="0" lang="en-GB" sz="1400" b="0" i="0" u="none" strike="noStrike" cap="none" normalizeH="0" baseline="0" dirty="0" smtClean="0">
              <a:ln>
                <a:noFill/>
              </a:ln>
              <a:solidFill>
                <a:schemeClr val="bg2"/>
              </a:solidFill>
              <a:effectLst/>
              <a:latin typeface="Trebuchet MS" pitchFamily="34" charset="0"/>
              <a:ea typeface="ＭＳ Ｐゴシック" pitchFamily="34" charset="-128"/>
              <a:sym typeface="Trebuchet MS" pitchFamily="34" charset="0"/>
            </a:endParaRPr>
          </a:p>
        </p:txBody>
      </p:sp>
      <p:sp>
        <p:nvSpPr>
          <p:cNvPr id="2" name="Title 1"/>
          <p:cNvSpPr>
            <a:spLocks noGrp="1"/>
          </p:cNvSpPr>
          <p:nvPr>
            <p:ph type="title"/>
          </p:nvPr>
        </p:nvSpPr>
        <p:spPr>
          <a:xfrm>
            <a:off x="393700" y="0"/>
            <a:ext cx="8229600" cy="1143000"/>
          </a:xfrm>
        </p:spPr>
        <p:txBody>
          <a:bodyPr>
            <a:normAutofit/>
          </a:bodyPr>
          <a:lstStyle/>
          <a:p>
            <a:pPr algn="l"/>
            <a:r>
              <a:rPr lang="en-GB" sz="3200" dirty="0" smtClean="0"/>
              <a:t>Groups most responsive to OOH</a:t>
            </a:r>
            <a:endParaRPr lang="en-GB" sz="3200" dirty="0"/>
          </a:p>
        </p:txBody>
      </p:sp>
      <p:sp>
        <p:nvSpPr>
          <p:cNvPr id="5" name="Down Arrow 4"/>
          <p:cNvSpPr/>
          <p:nvPr/>
        </p:nvSpPr>
        <p:spPr bwMode="auto">
          <a:xfrm rot="10800000">
            <a:off x="533401" y="1066800"/>
            <a:ext cx="414528" cy="4621022"/>
          </a:xfrm>
          <a:prstGeom prst="downArrow">
            <a:avLst>
              <a:gd name="adj1" fmla="val 50000"/>
              <a:gd name="adj2" fmla="val 88235"/>
            </a:avLst>
          </a:prstGeom>
          <a:solidFill>
            <a:schemeClr val="bg1">
              <a:lumMod val="50000"/>
            </a:schemeClr>
          </a:solidFill>
          <a:ln>
            <a:noFill/>
          </a:ln>
          <a:effectLst/>
          <a:scene3d>
            <a:camera prst="orthographicFront">
              <a:rot lat="0" lon="0" rev="0"/>
            </a:camera>
            <a:lightRig rig="balanced" dir="t">
              <a:rot lat="0" lon="0" rev="8700000"/>
            </a:lightRig>
          </a:scene3d>
          <a:sp3d/>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Lst>
        </p:spPr>
        <p:txBody>
          <a:bodyPr vert="horz" wrap="square" lIns="37419" tIns="37419" rIns="37419" bIns="37419" numCol="1" rtlCol="0" anchor="t" anchorCtr="0" compatLnSpc="1">
            <a:prstTxWarp prst="textNoShape">
              <a:avLst/>
            </a:prstTxWarp>
            <a:spAutoFit/>
          </a:bodyPr>
          <a:lstStyle/>
          <a:p>
            <a:pPr marL="0" marR="0" indent="0" algn="ctr" defTabSz="430213" rtl="0" eaLnBrk="1" fontAlgn="base" latinLnBrk="0" hangingPunct="0">
              <a:lnSpc>
                <a:spcPct val="100000"/>
              </a:lnSpc>
              <a:spcBef>
                <a:spcPct val="20000"/>
              </a:spcBef>
              <a:spcAft>
                <a:spcPct val="0"/>
              </a:spcAft>
              <a:buClrTx/>
              <a:buSzTx/>
              <a:buFontTx/>
              <a:buNone/>
              <a:tabLst/>
            </a:pPr>
            <a:endParaRPr kumimoji="0" lang="en-GB" sz="1400" b="0" i="0" u="none" strike="noStrike" cap="none" normalizeH="0" baseline="0" smtClean="0">
              <a:ln>
                <a:noFill/>
              </a:ln>
              <a:solidFill>
                <a:schemeClr val="bg2"/>
              </a:solidFill>
              <a:effectLst/>
              <a:latin typeface="Trebuchet MS" pitchFamily="34" charset="0"/>
              <a:ea typeface="ＭＳ Ｐゴシック" pitchFamily="34" charset="-128"/>
              <a:sym typeface="Trebuchet MS" pitchFamily="34" charset="0"/>
            </a:endParaRPr>
          </a:p>
        </p:txBody>
      </p:sp>
      <p:sp>
        <p:nvSpPr>
          <p:cNvPr id="14" name="TextBox 13"/>
          <p:cNvSpPr txBox="1"/>
          <p:nvPr/>
        </p:nvSpPr>
        <p:spPr>
          <a:xfrm>
            <a:off x="2208287" y="5772090"/>
            <a:ext cx="3662055" cy="400110"/>
          </a:xfrm>
          <a:prstGeom prst="rect">
            <a:avLst/>
          </a:prstGeom>
          <a:noFill/>
        </p:spPr>
        <p:txBody>
          <a:bodyPr wrap="none" rtlCol="0">
            <a:spAutoFit/>
          </a:bodyPr>
          <a:lstStyle/>
          <a:p>
            <a:r>
              <a:rPr lang="en-GB" sz="2000" b="1" dirty="0">
                <a:solidFill>
                  <a:srgbClr val="595959"/>
                </a:solidFill>
                <a:latin typeface="Arial"/>
                <a:cs typeface="Arial"/>
              </a:rPr>
              <a:t>N</a:t>
            </a:r>
            <a:r>
              <a:rPr lang="en-GB" sz="2000" b="1" dirty="0" smtClean="0">
                <a:solidFill>
                  <a:srgbClr val="595959"/>
                </a:solidFill>
                <a:latin typeface="Arial"/>
                <a:cs typeface="Arial"/>
              </a:rPr>
              <a:t>otice OOH advertising a lot</a:t>
            </a:r>
            <a:endParaRPr lang="en-GB" sz="2000" b="1" dirty="0">
              <a:solidFill>
                <a:srgbClr val="595959"/>
              </a:solidFill>
              <a:latin typeface="Arial"/>
              <a:cs typeface="Arial"/>
            </a:endParaRPr>
          </a:p>
        </p:txBody>
      </p:sp>
      <p:sp>
        <p:nvSpPr>
          <p:cNvPr id="15" name="TextBox 14"/>
          <p:cNvSpPr txBox="1"/>
          <p:nvPr/>
        </p:nvSpPr>
        <p:spPr>
          <a:xfrm rot="16200000">
            <a:off x="-1465637" y="3290453"/>
            <a:ext cx="3534586" cy="400110"/>
          </a:xfrm>
          <a:prstGeom prst="rect">
            <a:avLst/>
          </a:prstGeom>
          <a:noFill/>
        </p:spPr>
        <p:txBody>
          <a:bodyPr wrap="square" rtlCol="0">
            <a:spAutoFit/>
          </a:bodyPr>
          <a:lstStyle/>
          <a:p>
            <a:r>
              <a:rPr lang="en-GB" sz="2000" b="1" dirty="0" smtClean="0">
                <a:solidFill>
                  <a:srgbClr val="595959"/>
                </a:solidFill>
                <a:latin typeface="Arial"/>
                <a:cs typeface="Arial"/>
              </a:rPr>
              <a:t>Buy because of OOH a lot</a:t>
            </a:r>
            <a:endParaRPr lang="en-GB" sz="2000" b="1" dirty="0">
              <a:solidFill>
                <a:srgbClr val="595959"/>
              </a:solidFill>
              <a:latin typeface="Arial"/>
              <a:cs typeface="Arial"/>
            </a:endParaRPr>
          </a:p>
        </p:txBody>
      </p:sp>
    </p:spTree>
    <p:extLst>
      <p:ext uri="{BB962C8B-B14F-4D97-AF65-F5344CB8AC3E}">
        <p14:creationId xmlns:p14="http://schemas.microsoft.com/office/powerpoint/2010/main" val="3037764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3"/>
          <p:cNvSpPr>
            <a:spLocks noGrp="1"/>
          </p:cNvSpPr>
          <p:nvPr>
            <p:ph type="title"/>
          </p:nvPr>
        </p:nvSpPr>
        <p:spPr>
          <a:xfrm>
            <a:off x="179388" y="115888"/>
            <a:ext cx="7593012" cy="1657350"/>
          </a:xfrm>
        </p:spPr>
        <p:txBody>
          <a:bodyPr/>
          <a:lstStyle/>
          <a:p>
            <a:pPr algn="l"/>
            <a:r>
              <a:rPr lang="en-GB" sz="2600" smtClean="0">
                <a:latin typeface="Arial" charset="0"/>
                <a:cs typeface="Arial" charset="0"/>
              </a:rPr>
              <a:t>OOH-exposed correlated to social media use (i.e. using or planning to use social media websites) at each phase, especially Sharing</a:t>
            </a:r>
          </a:p>
        </p:txBody>
      </p:sp>
      <p:graphicFrame>
        <p:nvGraphicFramePr>
          <p:cNvPr id="4099" name="Chart 6"/>
          <p:cNvGraphicFramePr>
            <a:graphicFrameLocks/>
          </p:cNvGraphicFramePr>
          <p:nvPr/>
        </p:nvGraphicFramePr>
        <p:xfrm>
          <a:off x="-203200" y="1397000"/>
          <a:ext cx="8736013" cy="4973638"/>
        </p:xfrm>
        <a:graphic>
          <a:graphicData uri="http://schemas.openxmlformats.org/presentationml/2006/ole">
            <mc:AlternateContent xmlns:mc="http://schemas.openxmlformats.org/markup-compatibility/2006">
              <mc:Choice xmlns:v="urn:schemas-microsoft-com:vml" Requires="v">
                <p:oleObj spid="_x0000_s1032" r:id="rId4" imgW="8736325" imgH="4974767" progId="Excel.Sheet.8">
                  <p:embed/>
                </p:oleObj>
              </mc:Choice>
              <mc:Fallback>
                <p:oleObj r:id="rId4" imgW="8736325" imgH="4974767" progId="Excel.Sheet.8">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 y="1397000"/>
                        <a:ext cx="8736013" cy="4973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100" name="Picture 5" descr="sharing.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109229">
            <a:off x="6750050" y="-68263"/>
            <a:ext cx="2579688" cy="257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10651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GB" sz="3600" b="1" dirty="0">
                <a:latin typeface="Arial" pitchFamily="34" charset="0"/>
                <a:cs typeface="Arial" pitchFamily="34" charset="0"/>
              </a:rPr>
              <a:t>Conclusion from static phase</a:t>
            </a:r>
          </a:p>
        </p:txBody>
      </p:sp>
      <p:sp>
        <p:nvSpPr>
          <p:cNvPr id="3" name="Content Placeholder 2"/>
          <p:cNvSpPr>
            <a:spLocks noGrp="1"/>
          </p:cNvSpPr>
          <p:nvPr>
            <p:ph idx="1"/>
          </p:nvPr>
        </p:nvSpPr>
        <p:spPr>
          <a:xfrm>
            <a:off x="457200" y="1412776"/>
            <a:ext cx="8435280" cy="4941987"/>
          </a:xfrm>
        </p:spPr>
        <p:txBody>
          <a:bodyPr>
            <a:normAutofit/>
          </a:bodyPr>
          <a:lstStyle/>
          <a:p>
            <a:pPr>
              <a:spcAft>
                <a:spcPts val="1800"/>
              </a:spcAft>
              <a:buClr>
                <a:srgbClr val="C00000"/>
              </a:buClr>
              <a:buSzPct val="150000"/>
            </a:pPr>
            <a:r>
              <a:rPr lang="en-GB" sz="2000" b="1" dirty="0" smtClean="0">
                <a:solidFill>
                  <a:srgbClr val="595959"/>
                </a:solidFill>
              </a:rPr>
              <a:t>The most OOH responsive are young, mobile, urban, affluent, connected</a:t>
            </a:r>
          </a:p>
          <a:p>
            <a:pPr>
              <a:spcAft>
                <a:spcPts val="1800"/>
              </a:spcAft>
              <a:buClr>
                <a:srgbClr val="C00000"/>
              </a:buClr>
              <a:buSzPct val="150000"/>
            </a:pPr>
            <a:r>
              <a:rPr lang="en-GB" sz="2000" b="1" dirty="0" smtClean="0">
                <a:solidFill>
                  <a:srgbClr val="595959"/>
                </a:solidFill>
              </a:rPr>
              <a:t>OOH is strongly linked to search including mobile</a:t>
            </a:r>
          </a:p>
          <a:p>
            <a:pPr>
              <a:spcAft>
                <a:spcPts val="1800"/>
              </a:spcAft>
              <a:buClr>
                <a:srgbClr val="C00000"/>
              </a:buClr>
              <a:buSzPct val="150000"/>
            </a:pPr>
            <a:r>
              <a:rPr lang="en-GB" sz="2000" b="1" dirty="0" smtClean="0">
                <a:solidFill>
                  <a:srgbClr val="595959"/>
                </a:solidFill>
              </a:rPr>
              <a:t>The OOH exposed are more involved in social media</a:t>
            </a:r>
          </a:p>
          <a:p>
            <a:pPr>
              <a:spcAft>
                <a:spcPts val="1800"/>
              </a:spcAft>
              <a:buClr>
                <a:srgbClr val="C00000"/>
              </a:buClr>
              <a:buSzPct val="150000"/>
            </a:pPr>
            <a:r>
              <a:rPr lang="en-GB" sz="2000" b="1" dirty="0" smtClean="0">
                <a:solidFill>
                  <a:srgbClr val="595959"/>
                </a:solidFill>
              </a:rPr>
              <a:t>More OOH exposures drive positive investigating and buying actions</a:t>
            </a:r>
          </a:p>
        </p:txBody>
      </p:sp>
      <p:pic>
        <p:nvPicPr>
          <p:cNvPr id="4" name="Picture 3"/>
          <p:cNvPicPr>
            <a:picLocks noChangeAspect="1" noChangeArrowheads="1"/>
          </p:cNvPicPr>
          <p:nvPr/>
        </p:nvPicPr>
        <p:blipFill>
          <a:blip r:embed="rId2" cstate="print"/>
          <a:srcRect/>
          <a:stretch>
            <a:fillRect/>
          </a:stretch>
        </p:blipFill>
        <p:spPr bwMode="auto">
          <a:xfrm>
            <a:off x="5796136" y="4509120"/>
            <a:ext cx="2943463" cy="1810662"/>
          </a:xfrm>
          <a:prstGeom prst="rect">
            <a:avLst/>
          </a:prstGeom>
          <a:noFill/>
          <a:ln w="9525">
            <a:noFill/>
            <a:miter lim="800000"/>
            <a:headEnd/>
            <a:tailEnd/>
          </a:ln>
        </p:spPr>
      </p:pic>
      <p:pic>
        <p:nvPicPr>
          <p:cNvPr id="108545" name="Picture 1"/>
          <p:cNvPicPr>
            <a:picLocks noChangeAspect="1" noChangeArrowheads="1"/>
          </p:cNvPicPr>
          <p:nvPr/>
        </p:nvPicPr>
        <p:blipFill>
          <a:blip r:embed="rId3" cstate="print"/>
          <a:srcRect/>
          <a:stretch>
            <a:fillRect/>
          </a:stretch>
        </p:blipFill>
        <p:spPr bwMode="auto">
          <a:xfrm>
            <a:off x="1115616" y="4869160"/>
            <a:ext cx="1288182" cy="1261893"/>
          </a:xfrm>
          <a:prstGeom prst="rect">
            <a:avLst/>
          </a:prstGeom>
          <a:noFill/>
          <a:ln w="9525">
            <a:noFill/>
            <a:miter lim="800000"/>
            <a:headEnd/>
            <a:tailEnd/>
          </a:ln>
        </p:spPr>
      </p:pic>
    </p:spTree>
    <p:extLst>
      <p:ext uri="{BB962C8B-B14F-4D97-AF65-F5344CB8AC3E}">
        <p14:creationId xmlns:p14="http://schemas.microsoft.com/office/powerpoint/2010/main" val="929459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GB" sz="3600" b="1" dirty="0" smtClean="0">
                <a:latin typeface="Arial" pitchFamily="34" charset="0"/>
                <a:cs typeface="Arial" pitchFamily="34" charset="0"/>
              </a:rPr>
              <a:t>The Dynamic phase</a:t>
            </a:r>
            <a:endParaRPr lang="en-GB" sz="3600" b="1" dirty="0">
              <a:latin typeface="Arial" pitchFamily="34" charset="0"/>
              <a:cs typeface="Arial" pitchFamily="34" charset="0"/>
            </a:endParaRPr>
          </a:p>
        </p:txBody>
      </p:sp>
      <p:sp>
        <p:nvSpPr>
          <p:cNvPr id="3" name="TextBox 2"/>
          <p:cNvSpPr txBox="1"/>
          <p:nvPr/>
        </p:nvSpPr>
        <p:spPr>
          <a:xfrm>
            <a:off x="533400" y="1295400"/>
            <a:ext cx="8286454" cy="3888431"/>
          </a:xfrm>
          <a:prstGeom prst="rect">
            <a:avLst/>
          </a:prstGeom>
          <a:noFill/>
        </p:spPr>
        <p:txBody>
          <a:bodyPr wrap="square" rtlCol="0">
            <a:normAutofit/>
          </a:bodyPr>
          <a:lstStyle/>
          <a:p>
            <a:pPr marL="285750" indent="-285750">
              <a:buFont typeface="Arial" pitchFamily="34" charset="0"/>
              <a:buChar char="•"/>
            </a:pPr>
            <a:r>
              <a:rPr lang="en-GB" sz="1600" dirty="0" smtClean="0">
                <a:solidFill>
                  <a:srgbClr val="595959"/>
                </a:solidFill>
                <a:latin typeface="Arial"/>
                <a:cs typeface="Arial"/>
              </a:rPr>
              <a:t>How do people move between the phases of the customer journey? What drives the journey: advertising or other influences like WOM?</a:t>
            </a:r>
          </a:p>
          <a:p>
            <a:endParaRPr lang="en-GB" sz="1600" dirty="0">
              <a:solidFill>
                <a:srgbClr val="595959"/>
              </a:solidFill>
              <a:latin typeface="Arial"/>
              <a:cs typeface="Arial"/>
            </a:endParaRPr>
          </a:p>
          <a:p>
            <a:pPr marL="285750" indent="-285750">
              <a:buFont typeface="Arial" pitchFamily="34" charset="0"/>
              <a:buChar char="•"/>
            </a:pPr>
            <a:r>
              <a:rPr lang="en-GB" sz="1600" dirty="0">
                <a:solidFill>
                  <a:srgbClr val="595959"/>
                </a:solidFill>
                <a:latin typeface="Arial"/>
                <a:cs typeface="Arial"/>
              </a:rPr>
              <a:t>Fieldwork through On Device Research </a:t>
            </a:r>
            <a:endParaRPr lang="en-GB" sz="1600" dirty="0" smtClean="0">
              <a:solidFill>
                <a:srgbClr val="595959"/>
              </a:solidFill>
              <a:latin typeface="Arial"/>
              <a:cs typeface="Arial"/>
            </a:endParaRPr>
          </a:p>
          <a:p>
            <a:endParaRPr lang="en-GB" sz="1600" dirty="0">
              <a:solidFill>
                <a:srgbClr val="595959"/>
              </a:solidFill>
              <a:latin typeface="Arial"/>
              <a:cs typeface="Arial"/>
            </a:endParaRPr>
          </a:p>
          <a:p>
            <a:pPr marL="285750" indent="-285750">
              <a:buFont typeface="Arial" pitchFamily="34" charset="0"/>
              <a:buChar char="•"/>
            </a:pPr>
            <a:r>
              <a:rPr lang="en-GB" sz="1600" dirty="0" smtClean="0">
                <a:solidFill>
                  <a:srgbClr val="595959"/>
                </a:solidFill>
                <a:latin typeface="Arial"/>
                <a:cs typeface="Arial"/>
              </a:rPr>
              <a:t>2,141 selected to complete a 2-week mobile diary  – 27,833 diary days</a:t>
            </a:r>
          </a:p>
          <a:p>
            <a:pPr marL="285750" indent="-285750">
              <a:buFont typeface="Arial" pitchFamily="34" charset="0"/>
              <a:buChar char="•"/>
            </a:pPr>
            <a:endParaRPr lang="en-GB" sz="1600" dirty="0">
              <a:solidFill>
                <a:srgbClr val="595959"/>
              </a:solidFill>
              <a:latin typeface="Arial"/>
              <a:cs typeface="Arial"/>
            </a:endParaRPr>
          </a:p>
          <a:p>
            <a:pPr marL="285750" indent="-285750">
              <a:buFont typeface="Arial" pitchFamily="34" charset="0"/>
              <a:buChar char="•"/>
            </a:pPr>
            <a:r>
              <a:rPr lang="en-GB" sz="1600" dirty="0">
                <a:solidFill>
                  <a:srgbClr val="595959"/>
                </a:solidFill>
                <a:latin typeface="Arial"/>
                <a:cs typeface="Arial"/>
              </a:rPr>
              <a:t>9 product </a:t>
            </a:r>
            <a:r>
              <a:rPr lang="en-GB" sz="1600" dirty="0" smtClean="0">
                <a:solidFill>
                  <a:srgbClr val="595959"/>
                </a:solidFill>
                <a:latin typeface="Arial"/>
                <a:cs typeface="Arial"/>
              </a:rPr>
              <a:t>categories covered in diary phase</a:t>
            </a:r>
          </a:p>
          <a:p>
            <a:endParaRPr lang="en-GB" sz="1600" dirty="0">
              <a:solidFill>
                <a:srgbClr val="595959"/>
              </a:solidFill>
              <a:latin typeface="Arial"/>
              <a:cs typeface="Arial"/>
            </a:endParaRPr>
          </a:p>
          <a:p>
            <a:pPr marL="285750" indent="-285750">
              <a:buFont typeface="Arial" pitchFamily="34" charset="0"/>
              <a:buChar char="•"/>
            </a:pPr>
            <a:r>
              <a:rPr lang="en-GB" sz="1600" dirty="0" smtClean="0">
                <a:solidFill>
                  <a:srgbClr val="595959"/>
                </a:solidFill>
                <a:latin typeface="Arial"/>
                <a:cs typeface="Arial"/>
              </a:rPr>
              <a:t>Panellists asked to ‘check-in’ and report all brand encounters in their categories</a:t>
            </a:r>
          </a:p>
          <a:p>
            <a:pPr marL="285750" indent="-285750">
              <a:buFont typeface="Arial" pitchFamily="34" charset="0"/>
              <a:buChar char="•"/>
            </a:pPr>
            <a:endParaRPr lang="en-GB" sz="1600" dirty="0" smtClean="0">
              <a:solidFill>
                <a:srgbClr val="595959"/>
              </a:solidFill>
              <a:latin typeface="Arial"/>
              <a:cs typeface="Arial"/>
            </a:endParaRPr>
          </a:p>
          <a:p>
            <a:pPr marL="285750" indent="-285750">
              <a:buFont typeface="Arial" pitchFamily="34" charset="0"/>
              <a:buChar char="•"/>
            </a:pPr>
            <a:r>
              <a:rPr lang="en-GB" sz="1600" dirty="0" smtClean="0">
                <a:solidFill>
                  <a:srgbClr val="595959"/>
                </a:solidFill>
                <a:latin typeface="Arial"/>
                <a:cs typeface="Arial"/>
              </a:rPr>
              <a:t>Pre and post profiling survey determined which phase they started and ended in</a:t>
            </a:r>
          </a:p>
          <a:p>
            <a:pPr marL="285750" indent="-285750">
              <a:buFont typeface="Arial" pitchFamily="34" charset="0"/>
              <a:buChar char="•"/>
            </a:pPr>
            <a:endParaRPr lang="en-GB" sz="1600" dirty="0">
              <a:solidFill>
                <a:srgbClr val="595959"/>
              </a:solidFill>
              <a:latin typeface="Arial"/>
              <a:cs typeface="Arial"/>
            </a:endParaRPr>
          </a:p>
        </p:txBody>
      </p:sp>
      <p:pic>
        <p:nvPicPr>
          <p:cNvPr id="5" name="Picture 4" descr="slide14.png"/>
          <p:cNvPicPr>
            <a:picLocks noChangeAspect="1"/>
          </p:cNvPicPr>
          <p:nvPr/>
        </p:nvPicPr>
        <p:blipFill>
          <a:blip r:embed="rId2" cstate="print"/>
          <a:stretch>
            <a:fillRect/>
          </a:stretch>
        </p:blipFill>
        <p:spPr>
          <a:xfrm>
            <a:off x="1752600" y="4597400"/>
            <a:ext cx="5638800" cy="1510394"/>
          </a:xfrm>
          <a:prstGeom prst="rect">
            <a:avLst/>
          </a:prstGeom>
        </p:spPr>
      </p:pic>
      <p:sp>
        <p:nvSpPr>
          <p:cNvPr id="7" name="TextBox 6"/>
          <p:cNvSpPr txBox="1"/>
          <p:nvPr/>
        </p:nvSpPr>
        <p:spPr>
          <a:xfrm>
            <a:off x="1752600" y="5175250"/>
            <a:ext cx="1524000" cy="369332"/>
          </a:xfrm>
          <a:prstGeom prst="rect">
            <a:avLst/>
          </a:prstGeom>
          <a:noFill/>
        </p:spPr>
        <p:txBody>
          <a:bodyPr wrap="square" rtlCol="0">
            <a:spAutoFit/>
          </a:bodyPr>
          <a:lstStyle/>
          <a:p>
            <a:pPr algn="ctr"/>
            <a:r>
              <a:rPr lang="en-US" b="1" dirty="0" smtClean="0">
                <a:solidFill>
                  <a:schemeClr val="bg1"/>
                </a:solidFill>
                <a:latin typeface="Arial"/>
                <a:cs typeface="Arial"/>
              </a:rPr>
              <a:t>PROFILING</a:t>
            </a:r>
            <a:endParaRPr lang="en-US" b="1" dirty="0">
              <a:solidFill>
                <a:schemeClr val="bg1"/>
              </a:solidFill>
              <a:latin typeface="Arial"/>
              <a:cs typeface="Arial"/>
            </a:endParaRPr>
          </a:p>
        </p:txBody>
      </p:sp>
      <p:sp>
        <p:nvSpPr>
          <p:cNvPr id="8" name="TextBox 7"/>
          <p:cNvSpPr txBox="1"/>
          <p:nvPr/>
        </p:nvSpPr>
        <p:spPr>
          <a:xfrm>
            <a:off x="3810000" y="5175250"/>
            <a:ext cx="1524000" cy="369332"/>
          </a:xfrm>
          <a:prstGeom prst="rect">
            <a:avLst/>
          </a:prstGeom>
          <a:noFill/>
        </p:spPr>
        <p:txBody>
          <a:bodyPr wrap="square" rtlCol="0">
            <a:spAutoFit/>
          </a:bodyPr>
          <a:lstStyle/>
          <a:p>
            <a:pPr algn="ctr"/>
            <a:r>
              <a:rPr lang="en-US" b="1" dirty="0" smtClean="0">
                <a:solidFill>
                  <a:schemeClr val="bg1"/>
                </a:solidFill>
                <a:latin typeface="Arial"/>
                <a:cs typeface="Arial"/>
              </a:rPr>
              <a:t>DIARY</a:t>
            </a:r>
            <a:endParaRPr lang="en-US" b="1" dirty="0">
              <a:solidFill>
                <a:schemeClr val="bg1"/>
              </a:solidFill>
              <a:latin typeface="Arial"/>
              <a:cs typeface="Arial"/>
            </a:endParaRPr>
          </a:p>
        </p:txBody>
      </p:sp>
      <p:sp>
        <p:nvSpPr>
          <p:cNvPr id="9" name="TextBox 8"/>
          <p:cNvSpPr txBox="1"/>
          <p:nvPr/>
        </p:nvSpPr>
        <p:spPr>
          <a:xfrm>
            <a:off x="5867400" y="4978400"/>
            <a:ext cx="1524000" cy="646331"/>
          </a:xfrm>
          <a:prstGeom prst="rect">
            <a:avLst/>
          </a:prstGeom>
          <a:noFill/>
        </p:spPr>
        <p:txBody>
          <a:bodyPr wrap="square" rtlCol="0">
            <a:spAutoFit/>
          </a:bodyPr>
          <a:lstStyle/>
          <a:p>
            <a:pPr algn="ctr"/>
            <a:r>
              <a:rPr lang="en-US" b="1" dirty="0" smtClean="0">
                <a:solidFill>
                  <a:schemeClr val="bg1"/>
                </a:solidFill>
                <a:latin typeface="Arial"/>
                <a:cs typeface="Arial"/>
              </a:rPr>
              <a:t>RE-PROFILING</a:t>
            </a:r>
            <a:endParaRPr lang="en-US" b="1" dirty="0">
              <a:solidFill>
                <a:schemeClr val="bg1"/>
              </a:solidFill>
              <a:latin typeface="Arial"/>
              <a:cs typeface="Arial"/>
            </a:endParaRPr>
          </a:p>
        </p:txBody>
      </p:sp>
    </p:spTree>
    <p:extLst>
      <p:ext uri="{BB962C8B-B14F-4D97-AF65-F5344CB8AC3E}">
        <p14:creationId xmlns:p14="http://schemas.microsoft.com/office/powerpoint/2010/main" val="3588589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228600"/>
            <a:ext cx="8661584" cy="778098"/>
          </a:xfrm>
        </p:spPr>
        <p:txBody>
          <a:bodyPr>
            <a:noAutofit/>
          </a:bodyPr>
          <a:lstStyle/>
          <a:p>
            <a:pPr algn="l"/>
            <a:r>
              <a:rPr lang="en-GB" sz="2800" b="1" dirty="0">
                <a:solidFill>
                  <a:srgbClr val="595959"/>
                </a:solidFill>
              </a:rPr>
              <a:t>Dynamic </a:t>
            </a:r>
            <a:r>
              <a:rPr lang="en-GB" sz="2800" b="1" dirty="0" smtClean="0">
                <a:solidFill>
                  <a:srgbClr val="595959"/>
                </a:solidFill>
              </a:rPr>
              <a:t>fieldwork task: record category stimuli: brand, message type, reaction</a:t>
            </a:r>
            <a:endParaRPr lang="en-GB" sz="2800" b="1" dirty="0">
              <a:solidFill>
                <a:srgbClr val="595959"/>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2646" t="1890" r="21994" b="4367"/>
          <a:stretch/>
        </p:blipFill>
        <p:spPr>
          <a:xfrm>
            <a:off x="459805" y="2270112"/>
            <a:ext cx="1728192" cy="3571630"/>
          </a:xfrm>
          <a:prstGeom prst="roundRect">
            <a:avLst>
              <a:gd name="adj" fmla="val 16667"/>
            </a:avLst>
          </a:prstGeom>
          <a:ln w="19050">
            <a:solidFill>
              <a:schemeClr val="bg1">
                <a:lumMod val="1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897" t="6703" r="34690" b="12777"/>
          <a:stretch/>
        </p:blipFill>
        <p:spPr bwMode="auto">
          <a:xfrm>
            <a:off x="488950" y="2842806"/>
            <a:ext cx="1660503" cy="2446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flipH="1">
            <a:off x="346900" y="1380530"/>
            <a:ext cx="1954003" cy="615553"/>
          </a:xfrm>
          <a:prstGeom prst="rect">
            <a:avLst/>
          </a:prstGeom>
          <a:noFill/>
        </p:spPr>
        <p:txBody>
          <a:bodyPr wrap="square" rtlCol="0">
            <a:spAutoFit/>
          </a:bodyPr>
          <a:lstStyle/>
          <a:p>
            <a:pPr algn="ctr"/>
            <a:r>
              <a:rPr lang="en-GB" sz="1700" b="1" dirty="0" smtClean="0">
                <a:solidFill>
                  <a:srgbClr val="595959"/>
                </a:solidFill>
                <a:latin typeface="Arial" pitchFamily="34" charset="0"/>
                <a:cs typeface="Arial" pitchFamily="34" charset="0"/>
              </a:rPr>
              <a:t>Which brand encountered?</a:t>
            </a:r>
            <a:endParaRPr lang="en-GB" sz="1700" b="1" dirty="0">
              <a:solidFill>
                <a:srgbClr val="595959"/>
              </a:solidFill>
              <a:latin typeface="Arial" pitchFamily="34" charset="0"/>
              <a:cs typeface="Arial" pitchFamily="34" charset="0"/>
            </a:endParaRPr>
          </a:p>
        </p:txBody>
      </p:sp>
      <p:sp>
        <p:nvSpPr>
          <p:cNvPr id="25" name="TextBox 24"/>
          <p:cNvSpPr txBox="1"/>
          <p:nvPr/>
        </p:nvSpPr>
        <p:spPr>
          <a:xfrm flipH="1">
            <a:off x="4732720" y="1295400"/>
            <a:ext cx="1835620" cy="877163"/>
          </a:xfrm>
          <a:prstGeom prst="rect">
            <a:avLst/>
          </a:prstGeom>
          <a:noFill/>
        </p:spPr>
        <p:txBody>
          <a:bodyPr wrap="square" rtlCol="0">
            <a:spAutoFit/>
          </a:bodyPr>
          <a:lstStyle/>
          <a:p>
            <a:pPr algn="ctr"/>
            <a:r>
              <a:rPr lang="en-GB" sz="1700" b="1" dirty="0" smtClean="0">
                <a:solidFill>
                  <a:srgbClr val="595959"/>
                </a:solidFill>
                <a:latin typeface="Arial" pitchFamily="34" charset="0"/>
                <a:cs typeface="Arial" pitchFamily="34" charset="0"/>
              </a:rPr>
              <a:t>Feeling as a result of the encounter</a:t>
            </a:r>
            <a:endParaRPr lang="en-GB" sz="1700" b="1" dirty="0">
              <a:solidFill>
                <a:srgbClr val="595959"/>
              </a:solidFill>
              <a:latin typeface="Arial" pitchFamily="34" charset="0"/>
              <a:cs typeface="Arial" pitchFamily="34" charset="0"/>
            </a:endParaRPr>
          </a:p>
        </p:txBody>
      </p:sp>
      <p:sp>
        <p:nvSpPr>
          <p:cNvPr id="26" name="TextBox 25"/>
          <p:cNvSpPr txBox="1"/>
          <p:nvPr/>
        </p:nvSpPr>
        <p:spPr>
          <a:xfrm flipH="1">
            <a:off x="2492682" y="1380530"/>
            <a:ext cx="1954003" cy="615553"/>
          </a:xfrm>
          <a:prstGeom prst="rect">
            <a:avLst/>
          </a:prstGeom>
          <a:noFill/>
        </p:spPr>
        <p:txBody>
          <a:bodyPr wrap="square" rtlCol="0">
            <a:spAutoFit/>
          </a:bodyPr>
          <a:lstStyle/>
          <a:p>
            <a:pPr algn="ctr"/>
            <a:r>
              <a:rPr lang="en-GB" sz="1700" b="1" dirty="0" smtClean="0">
                <a:solidFill>
                  <a:srgbClr val="595959"/>
                </a:solidFill>
                <a:latin typeface="Arial" pitchFamily="34" charset="0"/>
                <a:cs typeface="Arial" pitchFamily="34" charset="0"/>
              </a:rPr>
              <a:t>How</a:t>
            </a:r>
          </a:p>
          <a:p>
            <a:pPr algn="ctr"/>
            <a:r>
              <a:rPr lang="en-GB" sz="1700" b="1" dirty="0" smtClean="0">
                <a:solidFill>
                  <a:srgbClr val="595959"/>
                </a:solidFill>
                <a:latin typeface="Arial" pitchFamily="34" charset="0"/>
                <a:cs typeface="Arial" pitchFamily="34" charset="0"/>
              </a:rPr>
              <a:t>encountered?</a:t>
            </a:r>
            <a:endParaRPr lang="en-GB" sz="1700" b="1" dirty="0">
              <a:solidFill>
                <a:srgbClr val="595959"/>
              </a:solidFill>
              <a:latin typeface="Arial" pitchFamily="34" charset="0"/>
              <a:cs typeface="Arial" pitchFamily="34" charset="0"/>
            </a:endParaRPr>
          </a:p>
        </p:txBody>
      </p:sp>
      <p:sp>
        <p:nvSpPr>
          <p:cNvPr id="27" name="TextBox 26"/>
          <p:cNvSpPr txBox="1"/>
          <p:nvPr/>
        </p:nvSpPr>
        <p:spPr>
          <a:xfrm flipH="1">
            <a:off x="6635295" y="1295400"/>
            <a:ext cx="2291160" cy="877163"/>
          </a:xfrm>
          <a:prstGeom prst="rect">
            <a:avLst/>
          </a:prstGeom>
          <a:noFill/>
        </p:spPr>
        <p:txBody>
          <a:bodyPr wrap="square" rtlCol="0">
            <a:spAutoFit/>
          </a:bodyPr>
          <a:lstStyle/>
          <a:p>
            <a:pPr algn="ctr"/>
            <a:r>
              <a:rPr lang="en-GB" sz="1700" b="1" dirty="0" smtClean="0">
                <a:solidFill>
                  <a:srgbClr val="595959"/>
                </a:solidFill>
                <a:latin typeface="Arial" pitchFamily="34" charset="0"/>
                <a:cs typeface="Arial" pitchFamily="34" charset="0"/>
              </a:rPr>
              <a:t>What done as a result of the encounter</a:t>
            </a:r>
            <a:endParaRPr lang="en-GB" sz="1700" b="1" dirty="0">
              <a:solidFill>
                <a:srgbClr val="595959"/>
              </a:solidFill>
              <a:latin typeface="Arial" pitchFamily="34" charset="0"/>
              <a:cs typeface="Arial" pitchFamily="34" charset="0"/>
            </a:endParaRPr>
          </a:p>
        </p:txBody>
      </p:sp>
      <p:pic>
        <p:nvPicPr>
          <p:cNvPr id="36" name="Picture 6" descr="roll over to zoo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145" r="8402" b="23657"/>
          <a:stretch/>
        </p:blipFill>
        <p:spPr bwMode="auto">
          <a:xfrm>
            <a:off x="2300903" y="2228620"/>
            <a:ext cx="2246794" cy="361312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4975" t="6573" r="34854" b="13038"/>
          <a:stretch/>
        </p:blipFill>
        <p:spPr bwMode="auto">
          <a:xfrm>
            <a:off x="2541769" y="2862353"/>
            <a:ext cx="1742199" cy="1354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2" descr="roll over to zoom"/>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351" r="14700" b="23708"/>
          <a:stretch/>
        </p:blipFill>
        <p:spPr bwMode="auto">
          <a:xfrm>
            <a:off x="4638464" y="2228620"/>
            <a:ext cx="2027400" cy="361312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5103" t="7112" r="34811" b="13147"/>
          <a:stretch/>
        </p:blipFill>
        <p:spPr bwMode="auto">
          <a:xfrm>
            <a:off x="4857750" y="2745398"/>
            <a:ext cx="1560368" cy="2487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0" descr="roll over to zoom"/>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506" r="15300" b="24466"/>
          <a:stretch/>
        </p:blipFill>
        <p:spPr bwMode="auto">
          <a:xfrm>
            <a:off x="6804248" y="2169334"/>
            <a:ext cx="2088232" cy="369806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4767" t="6897" r="34690" b="12284"/>
          <a:stretch/>
        </p:blipFill>
        <p:spPr bwMode="auto">
          <a:xfrm>
            <a:off x="7010400" y="2745398"/>
            <a:ext cx="1628833" cy="254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3889271" y="5842978"/>
            <a:ext cx="1307469" cy="307777"/>
          </a:xfrm>
          <a:prstGeom prst="rect">
            <a:avLst/>
          </a:prstGeom>
          <a:noFill/>
        </p:spPr>
        <p:txBody>
          <a:bodyPr wrap="none" rtlCol="0">
            <a:spAutoFit/>
          </a:bodyPr>
          <a:lstStyle/>
          <a:p>
            <a:pPr algn="r"/>
            <a:r>
              <a:rPr lang="en-GB" sz="1400" dirty="0" smtClean="0">
                <a:solidFill>
                  <a:srgbClr val="595959"/>
                </a:solidFill>
                <a:latin typeface="Arial" pitchFamily="34" charset="0"/>
                <a:cs typeface="Arial" pitchFamily="34" charset="0"/>
              </a:rPr>
              <a:t>Diary n=2,141</a:t>
            </a:r>
            <a:endParaRPr lang="en-GB" sz="1400" dirty="0">
              <a:solidFill>
                <a:srgbClr val="595959"/>
              </a:solidFill>
              <a:latin typeface="Arial" pitchFamily="34" charset="0"/>
              <a:cs typeface="Arial" pitchFamily="34" charset="0"/>
            </a:endParaRPr>
          </a:p>
        </p:txBody>
      </p:sp>
      <p:sp>
        <p:nvSpPr>
          <p:cNvPr id="6" name="TextBox 5"/>
          <p:cNvSpPr txBox="1"/>
          <p:nvPr/>
        </p:nvSpPr>
        <p:spPr>
          <a:xfrm>
            <a:off x="158756" y="6059367"/>
            <a:ext cx="9448800" cy="720080"/>
          </a:xfrm>
          <a:prstGeom prst="rect">
            <a:avLst/>
          </a:prstGeom>
          <a:noFill/>
        </p:spPr>
        <p:txBody>
          <a:bodyPr wrap="square" rtlCol="0">
            <a:normAutofit/>
          </a:bodyPr>
          <a:lstStyle/>
          <a:p>
            <a:r>
              <a:rPr lang="en-GB" sz="1300" dirty="0" smtClean="0">
                <a:solidFill>
                  <a:srgbClr val="595959"/>
                </a:solidFill>
              </a:rPr>
              <a:t>On Device Research methodology ensures correct representation in diary sample of both </a:t>
            </a:r>
            <a:r>
              <a:rPr lang="en-GB" sz="1300" dirty="0" err="1" smtClean="0">
                <a:solidFill>
                  <a:srgbClr val="595959"/>
                </a:solidFill>
              </a:rPr>
              <a:t>SmartPhone</a:t>
            </a:r>
            <a:r>
              <a:rPr lang="en-GB" sz="1300" dirty="0" smtClean="0">
                <a:solidFill>
                  <a:srgbClr val="595959"/>
                </a:solidFill>
              </a:rPr>
              <a:t> and </a:t>
            </a:r>
            <a:r>
              <a:rPr lang="en-GB" sz="1300" dirty="0" err="1" smtClean="0">
                <a:solidFill>
                  <a:srgbClr val="595959"/>
                </a:solidFill>
              </a:rPr>
              <a:t>FeaturePhone</a:t>
            </a:r>
            <a:r>
              <a:rPr lang="en-GB" sz="1300" dirty="0" smtClean="0">
                <a:solidFill>
                  <a:srgbClr val="595959"/>
                </a:solidFill>
              </a:rPr>
              <a:t> users</a:t>
            </a:r>
            <a:endParaRPr lang="en-GB" sz="1300" dirty="0">
              <a:solidFill>
                <a:srgbClr val="595959"/>
              </a:solidFill>
            </a:endParaRPr>
          </a:p>
        </p:txBody>
      </p:sp>
    </p:spTree>
    <p:extLst>
      <p:ext uri="{BB962C8B-B14F-4D97-AF65-F5344CB8AC3E}">
        <p14:creationId xmlns:p14="http://schemas.microsoft.com/office/powerpoint/2010/main" val="3506463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descr="slide 16-17.jpg"/>
          <p:cNvPicPr>
            <a:picLocks noChangeAspect="1"/>
          </p:cNvPicPr>
          <p:nvPr/>
        </p:nvPicPr>
        <p:blipFill>
          <a:blip r:embed="rId3" cstate="print"/>
          <a:srcRect b="9836"/>
          <a:stretch>
            <a:fillRect/>
          </a:stretch>
        </p:blipFill>
        <p:spPr>
          <a:xfrm>
            <a:off x="-1" y="0"/>
            <a:ext cx="9144002" cy="6183448"/>
          </a:xfrm>
          <a:prstGeom prst="rect">
            <a:avLst/>
          </a:prstGeom>
        </p:spPr>
      </p:pic>
      <p:sp>
        <p:nvSpPr>
          <p:cNvPr id="3" name="Title 2"/>
          <p:cNvSpPr>
            <a:spLocks noGrp="1"/>
          </p:cNvSpPr>
          <p:nvPr>
            <p:ph type="title"/>
          </p:nvPr>
        </p:nvSpPr>
        <p:spPr/>
        <p:txBody>
          <a:bodyPr>
            <a:normAutofit/>
          </a:bodyPr>
          <a:lstStyle/>
          <a:p>
            <a:r>
              <a:rPr lang="en-US" altLang="zh-TW" b="1" dirty="0">
                <a:solidFill>
                  <a:srgbClr val="595959"/>
                </a:solidFill>
              </a:rPr>
              <a:t>Brands Covered across 9 categories</a:t>
            </a:r>
            <a:endParaRPr lang="en-GB" b="1" dirty="0">
              <a:solidFill>
                <a:srgbClr val="595959"/>
              </a:solidFill>
            </a:endParaRPr>
          </a:p>
        </p:txBody>
      </p:sp>
    </p:spTree>
    <p:extLst>
      <p:ext uri="{BB962C8B-B14F-4D97-AF65-F5344CB8AC3E}">
        <p14:creationId xmlns:p14="http://schemas.microsoft.com/office/powerpoint/2010/main" val="224393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19.jpg"/>
          <p:cNvPicPr>
            <a:picLocks noChangeAspect="1"/>
          </p:cNvPicPr>
          <p:nvPr/>
        </p:nvPicPr>
        <p:blipFill>
          <a:blip r:embed="rId2" cstate="print"/>
          <a:stretch>
            <a:fillRect/>
          </a:stretch>
        </p:blipFill>
        <p:spPr>
          <a:xfrm>
            <a:off x="4454545" y="914400"/>
            <a:ext cx="4689455" cy="4373880"/>
          </a:xfrm>
          <a:prstGeom prst="rect">
            <a:avLst/>
          </a:prstGeom>
        </p:spPr>
      </p:pic>
      <p:sp>
        <p:nvSpPr>
          <p:cNvPr id="3" name="Title 2"/>
          <p:cNvSpPr>
            <a:spLocks noGrp="1"/>
          </p:cNvSpPr>
          <p:nvPr>
            <p:ph type="title"/>
          </p:nvPr>
        </p:nvSpPr>
        <p:spPr/>
        <p:txBody>
          <a:bodyPr>
            <a:normAutofit/>
          </a:bodyPr>
          <a:lstStyle/>
          <a:p>
            <a:r>
              <a:rPr lang="en-GB" b="1" dirty="0">
                <a:solidFill>
                  <a:srgbClr val="595959"/>
                </a:solidFill>
              </a:rPr>
              <a:t>Encounters by Touchpoint Type</a:t>
            </a:r>
          </a:p>
        </p:txBody>
      </p:sp>
      <p:graphicFrame>
        <p:nvGraphicFramePr>
          <p:cNvPr id="4" name="Table 3"/>
          <p:cNvGraphicFramePr>
            <a:graphicFrameLocks noGrp="1"/>
          </p:cNvGraphicFramePr>
          <p:nvPr>
            <p:extLst>
              <p:ext uri="{D42A27DB-BD31-4B8C-83A1-F6EECF244321}">
                <p14:modId xmlns:p14="http://schemas.microsoft.com/office/powerpoint/2010/main" val="3664536728"/>
              </p:ext>
            </p:extLst>
          </p:nvPr>
        </p:nvGraphicFramePr>
        <p:xfrm>
          <a:off x="381000" y="1196752"/>
          <a:ext cx="3816424" cy="4896064"/>
        </p:xfrm>
        <a:graphic>
          <a:graphicData uri="http://schemas.openxmlformats.org/drawingml/2006/table">
            <a:tbl>
              <a:tblPr firstRow="1" bandRow="1">
                <a:tableStyleId>{073A0DAA-6AF3-43AB-8588-CEC1D06C72B9}</a:tableStyleId>
              </a:tblPr>
              <a:tblGrid>
                <a:gridCol w="1800200"/>
                <a:gridCol w="2016224"/>
              </a:tblGrid>
              <a:tr h="576064">
                <a:tc>
                  <a:txBody>
                    <a:bodyPr/>
                    <a:lstStyle/>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Touchpoint Type</a:t>
                      </a:r>
                      <a:endParaRPr lang="en-GB" sz="1600" b="1" kern="1200" dirty="0">
                        <a:solidFill>
                          <a:schemeClr val="lt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Total Reported Encounters</a:t>
                      </a:r>
                      <a:endParaRPr lang="en-GB" sz="1600" b="1" kern="1200" dirty="0">
                        <a:solidFill>
                          <a:schemeClr val="lt1"/>
                        </a:solidFill>
                        <a:latin typeface="Arial" pitchFamily="34" charset="0"/>
                        <a:ea typeface="+mn-ea"/>
                        <a:cs typeface="Arial" pitchFamily="34" charset="0"/>
                      </a:endParaRPr>
                    </a:p>
                  </a:txBody>
                  <a:tcPr marL="9525" marR="9525" marT="9525" marB="0" anchor="ctr"/>
                </a:tc>
              </a:tr>
              <a:tr h="360000">
                <a:tc>
                  <a:txBody>
                    <a:bodyPr/>
                    <a:lstStyle/>
                    <a:p>
                      <a:pPr marL="0" algn="ctr" defTabSz="914400" rtl="0" eaLnBrk="1" fontAlgn="ctr" latinLnBrk="0" hangingPunct="1"/>
                      <a:r>
                        <a:rPr lang="en-GB" sz="1600" b="1" u="none" strike="noStrike" kern="1200" dirty="0">
                          <a:solidFill>
                            <a:schemeClr val="dk1"/>
                          </a:solidFill>
                          <a:effectLst/>
                          <a:latin typeface="Arial" pitchFamily="34" charset="0"/>
                          <a:ea typeface="+mn-ea"/>
                          <a:cs typeface="Arial" pitchFamily="34" charset="0"/>
                        </a:rPr>
                        <a:t>TOTAL </a:t>
                      </a:r>
                    </a:p>
                  </a:txBody>
                  <a:tcPr marL="9525" marR="9525" marT="9525" marB="0" anchor="ctr"/>
                </a:tc>
                <a:tc>
                  <a:txBody>
                    <a:bodyPr/>
                    <a:lstStyle/>
                    <a:p>
                      <a:pPr marL="0" algn="ctr" defTabSz="914400" rtl="0" eaLnBrk="1" fontAlgn="ctr" latinLnBrk="0" hangingPunct="1"/>
                      <a:r>
                        <a:rPr lang="en-GB" sz="1600" b="1" u="none" strike="noStrike" kern="1200" dirty="0" smtClean="0">
                          <a:solidFill>
                            <a:schemeClr val="dk1"/>
                          </a:solidFill>
                          <a:effectLst/>
                          <a:latin typeface="Arial" pitchFamily="34" charset="0"/>
                          <a:ea typeface="+mn-ea"/>
                          <a:cs typeface="Arial" pitchFamily="34" charset="0"/>
                        </a:rPr>
                        <a:t>13,035</a:t>
                      </a:r>
                      <a:endParaRPr lang="en-GB" sz="1600" b="1" u="none" strike="noStrike" kern="1200" dirty="0">
                        <a:solidFill>
                          <a:schemeClr val="dk1"/>
                        </a:solidFill>
                        <a:effectLst/>
                        <a:latin typeface="Arial" pitchFamily="34" charset="0"/>
                        <a:ea typeface="+mn-ea"/>
                        <a:cs typeface="Arial" pitchFamily="34" charset="0"/>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TV Ad</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2,293</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Used the brand</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2,049</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chemeClr val="bg1"/>
                          </a:solidFill>
                          <a:effectLst/>
                          <a:latin typeface="Arial"/>
                        </a:rPr>
                        <a:t>Out</a:t>
                      </a:r>
                      <a:r>
                        <a:rPr lang="en-GB" sz="1400" b="0" i="0" u="none" strike="noStrike" baseline="0" dirty="0" smtClean="0">
                          <a:solidFill>
                            <a:schemeClr val="bg1"/>
                          </a:solidFill>
                          <a:effectLst/>
                          <a:latin typeface="Arial"/>
                        </a:rPr>
                        <a:t> of home</a:t>
                      </a:r>
                      <a:endParaRPr lang="en-GB" sz="1400" b="0" i="0" u="none" strike="noStrike" dirty="0">
                        <a:solidFill>
                          <a:schemeClr val="bg1"/>
                        </a:solidFill>
                        <a:effectLst/>
                        <a:latin typeface="Arial"/>
                      </a:endParaRPr>
                    </a:p>
                  </a:txBody>
                  <a:tcPr marL="9525" marR="9525" marT="9525" marB="0" anchor="ctr">
                    <a:solidFill>
                      <a:schemeClr val="accent4"/>
                    </a:solidFill>
                  </a:tcPr>
                </a:tc>
                <a:tc>
                  <a:txBody>
                    <a:bodyPr/>
                    <a:lstStyle/>
                    <a:p>
                      <a:pPr algn="ctr" rtl="0" fontAlgn="ctr"/>
                      <a:r>
                        <a:rPr lang="en-GB" sz="1400" b="0" i="0" u="none" strike="noStrike" dirty="0" smtClean="0">
                          <a:solidFill>
                            <a:schemeClr val="bg1"/>
                          </a:solidFill>
                          <a:effectLst/>
                          <a:latin typeface="Arial"/>
                        </a:rPr>
                        <a:t>1,914</a:t>
                      </a:r>
                      <a:endParaRPr lang="en-GB" sz="1400" b="0" i="0" u="none" strike="noStrike" dirty="0">
                        <a:solidFill>
                          <a:schemeClr val="bg1"/>
                        </a:solidFill>
                        <a:effectLst/>
                        <a:latin typeface="Arial"/>
                      </a:endParaRPr>
                    </a:p>
                  </a:txBody>
                  <a:tcPr marL="9525" marR="9525" marT="9525" marB="0" anchor="ctr">
                    <a:solidFill>
                      <a:schemeClr val="accent4"/>
                    </a:solidFill>
                  </a:tcPr>
                </a:tc>
              </a:tr>
              <a:tr h="360000">
                <a:tc>
                  <a:txBody>
                    <a:bodyPr/>
                    <a:lstStyle/>
                    <a:p>
                      <a:pPr algn="ctr" rtl="0" fontAlgn="ctr"/>
                      <a:r>
                        <a:rPr lang="en-GB" sz="1400" b="0" i="0" u="none" strike="noStrike" dirty="0" smtClean="0">
                          <a:solidFill>
                            <a:srgbClr val="656565"/>
                          </a:solidFill>
                          <a:effectLst/>
                          <a:latin typeface="Arial"/>
                        </a:rPr>
                        <a:t>Word</a:t>
                      </a:r>
                      <a:r>
                        <a:rPr lang="en-GB" sz="1400" b="0" i="0" u="none" strike="noStrike" baseline="0" dirty="0" smtClean="0">
                          <a:solidFill>
                            <a:srgbClr val="656565"/>
                          </a:solidFill>
                          <a:effectLst/>
                          <a:latin typeface="Arial"/>
                        </a:rPr>
                        <a:t> of mouth</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1,542</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Elsewhere</a:t>
                      </a:r>
                      <a:r>
                        <a:rPr lang="en-GB" sz="1400" b="0" i="0" u="none" strike="noStrike" baseline="30000" dirty="0" smtClean="0">
                          <a:solidFill>
                            <a:srgbClr val="656565"/>
                          </a:solidFill>
                          <a:effectLst/>
                          <a:latin typeface="Arial"/>
                        </a:rPr>
                        <a:t> (a)</a:t>
                      </a:r>
                      <a:endParaRPr lang="en-GB" sz="1400" b="0" i="0" u="none" strike="noStrike" baseline="30000"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1,514</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Read About</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893</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Online Ad</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775</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DM / Doordrop</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710</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Magazine Ad</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547</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Newspaper</a:t>
                      </a:r>
                      <a:r>
                        <a:rPr lang="en-GB" sz="1400" b="0" i="0" u="none" strike="noStrike" baseline="0" dirty="0" smtClean="0">
                          <a:solidFill>
                            <a:srgbClr val="656565"/>
                          </a:solidFill>
                          <a:effectLst/>
                          <a:latin typeface="Arial"/>
                        </a:rPr>
                        <a:t> Ad</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531</a:t>
                      </a:r>
                      <a:endParaRPr lang="en-GB" sz="1400" b="0" i="0" u="none" strike="noStrike" dirty="0">
                        <a:solidFill>
                          <a:srgbClr val="656565"/>
                        </a:solidFill>
                        <a:effectLst/>
                        <a:latin typeface="Arial"/>
                      </a:endParaRPr>
                    </a:p>
                  </a:txBody>
                  <a:tcPr marL="9525" marR="9525" marT="9525" marB="0" anchor="ctr"/>
                </a:tc>
              </a:tr>
              <a:tr h="360000">
                <a:tc>
                  <a:txBody>
                    <a:bodyPr/>
                    <a:lstStyle/>
                    <a:p>
                      <a:pPr algn="ctr" rtl="0" fontAlgn="ctr"/>
                      <a:r>
                        <a:rPr lang="en-GB" sz="1400" b="0" i="0" u="none" strike="noStrike" dirty="0" smtClean="0">
                          <a:solidFill>
                            <a:srgbClr val="656565"/>
                          </a:solidFill>
                          <a:effectLst/>
                          <a:latin typeface="Arial"/>
                        </a:rPr>
                        <a:t>Radio Ad</a:t>
                      </a:r>
                      <a:endParaRPr lang="en-GB" sz="1400" b="0" i="0" u="none" strike="noStrike" baseline="30000"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267</a:t>
                      </a:r>
                      <a:endParaRPr lang="en-GB" sz="1400" b="0" i="0" u="none" strike="noStrike" dirty="0">
                        <a:solidFill>
                          <a:srgbClr val="656565"/>
                        </a:solidFill>
                        <a:effectLst/>
                        <a:latin typeface="Arial"/>
                      </a:endParaRPr>
                    </a:p>
                  </a:txBody>
                  <a:tcPr marL="9525" marR="9525" marT="9525" marB="0" anchor="ctr"/>
                </a:tc>
              </a:tr>
            </a:tbl>
          </a:graphicData>
        </a:graphic>
      </p:graphicFrame>
      <p:sp>
        <p:nvSpPr>
          <p:cNvPr id="2" name="TextBox 1"/>
          <p:cNvSpPr txBox="1"/>
          <p:nvPr/>
        </p:nvSpPr>
        <p:spPr>
          <a:xfrm>
            <a:off x="4495800" y="5197873"/>
            <a:ext cx="4355976" cy="1152127"/>
          </a:xfrm>
          <a:prstGeom prst="rect">
            <a:avLst/>
          </a:prstGeom>
          <a:noFill/>
        </p:spPr>
        <p:txBody>
          <a:bodyPr wrap="square" rtlCol="0">
            <a:normAutofit/>
          </a:bodyPr>
          <a:lstStyle/>
          <a:p>
            <a:r>
              <a:rPr lang="en-GB" sz="1400" dirty="0">
                <a:solidFill>
                  <a:srgbClr val="595959"/>
                </a:solidFill>
                <a:latin typeface="Arial" pitchFamily="34" charset="0"/>
                <a:cs typeface="Arial" pitchFamily="34" charset="0"/>
              </a:rPr>
              <a:t>a</a:t>
            </a:r>
            <a:r>
              <a:rPr lang="en-GB" sz="1400" dirty="0" smtClean="0">
                <a:solidFill>
                  <a:srgbClr val="595959"/>
                </a:solidFill>
                <a:latin typeface="Arial" pitchFamily="34" charset="0"/>
                <a:cs typeface="Arial" pitchFamily="34" charset="0"/>
              </a:rPr>
              <a:t> = Elsewhere is self reported by the panellists. </a:t>
            </a:r>
          </a:p>
          <a:p>
            <a:r>
              <a:rPr lang="en-GB" sz="1400" dirty="0" smtClean="0">
                <a:solidFill>
                  <a:srgbClr val="595959"/>
                </a:solidFill>
                <a:latin typeface="Arial" pitchFamily="34" charset="0"/>
                <a:cs typeface="Arial" pitchFamily="34" charset="0"/>
              </a:rPr>
              <a:t>The majority of the encounters are likely to have been exposure </a:t>
            </a:r>
            <a:r>
              <a:rPr lang="en-GB" sz="1400" dirty="0">
                <a:solidFill>
                  <a:srgbClr val="595959"/>
                </a:solidFill>
                <a:latin typeface="Arial" pitchFamily="34" charset="0"/>
                <a:cs typeface="Arial" pitchFamily="34" charset="0"/>
              </a:rPr>
              <a:t>in-store, in shop windows, on-street, in search or in non-advertising media editorial</a:t>
            </a:r>
          </a:p>
        </p:txBody>
      </p:sp>
    </p:spTree>
    <p:extLst>
      <p:ext uri="{BB962C8B-B14F-4D97-AF65-F5344CB8AC3E}">
        <p14:creationId xmlns:p14="http://schemas.microsoft.com/office/powerpoint/2010/main" val="299040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19b.jpg"/>
          <p:cNvPicPr>
            <a:picLocks noChangeAspect="1"/>
          </p:cNvPicPr>
          <p:nvPr/>
        </p:nvPicPr>
        <p:blipFill>
          <a:blip r:embed="rId3" cstate="print"/>
          <a:stretch>
            <a:fillRect/>
          </a:stretch>
        </p:blipFill>
        <p:spPr>
          <a:xfrm>
            <a:off x="5334000" y="1389092"/>
            <a:ext cx="4267200" cy="4593714"/>
          </a:xfrm>
          <a:prstGeom prst="rect">
            <a:avLst/>
          </a:prstGeom>
        </p:spPr>
      </p:pic>
      <p:sp>
        <p:nvSpPr>
          <p:cNvPr id="3" name="Title 2"/>
          <p:cNvSpPr>
            <a:spLocks noGrp="1"/>
          </p:cNvSpPr>
          <p:nvPr>
            <p:ph type="title"/>
          </p:nvPr>
        </p:nvSpPr>
        <p:spPr/>
        <p:txBody>
          <a:bodyPr>
            <a:normAutofit/>
          </a:bodyPr>
          <a:lstStyle/>
          <a:p>
            <a:r>
              <a:rPr lang="en-GB" b="1" dirty="0">
                <a:solidFill>
                  <a:schemeClr val="tx1">
                    <a:lumMod val="65000"/>
                    <a:lumOff val="35000"/>
                  </a:schemeClr>
                </a:solidFill>
              </a:rPr>
              <a:t>Number of Reported Encounters</a:t>
            </a:r>
          </a:p>
        </p:txBody>
      </p:sp>
      <p:graphicFrame>
        <p:nvGraphicFramePr>
          <p:cNvPr id="8" name="Table 7"/>
          <p:cNvGraphicFramePr>
            <a:graphicFrameLocks noGrp="1"/>
          </p:cNvGraphicFramePr>
          <p:nvPr>
            <p:extLst>
              <p:ext uri="{D42A27DB-BD31-4B8C-83A1-F6EECF244321}">
                <p14:modId xmlns:p14="http://schemas.microsoft.com/office/powerpoint/2010/main" val="2513800313"/>
              </p:ext>
            </p:extLst>
          </p:nvPr>
        </p:nvGraphicFramePr>
        <p:xfrm>
          <a:off x="467544" y="1268760"/>
          <a:ext cx="4951603" cy="4446237"/>
        </p:xfrm>
        <a:graphic>
          <a:graphicData uri="http://schemas.openxmlformats.org/drawingml/2006/table">
            <a:tbl>
              <a:tblPr firstRow="1" bandRow="1">
                <a:tableStyleId>{073A0DAA-6AF3-43AB-8588-CEC1D06C72B9}</a:tableStyleId>
              </a:tblPr>
              <a:tblGrid>
                <a:gridCol w="1497013"/>
                <a:gridCol w="1551749"/>
                <a:gridCol w="1902841"/>
              </a:tblGrid>
              <a:tr h="608511">
                <a:tc>
                  <a:txBody>
                    <a:bodyPr/>
                    <a:lstStyle/>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Categories</a:t>
                      </a:r>
                      <a:endParaRPr lang="en-GB" sz="1600" b="1" kern="1200" dirty="0">
                        <a:solidFill>
                          <a:schemeClr val="lt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Total Reported </a:t>
                      </a:r>
                    </a:p>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Encounters</a:t>
                      </a:r>
                      <a:endParaRPr lang="en-GB" sz="1600" b="1" kern="1200" dirty="0">
                        <a:solidFill>
                          <a:schemeClr val="lt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Average Number</a:t>
                      </a:r>
                    </a:p>
                    <a:p>
                      <a:pPr marL="0" algn="ctr" defTabSz="914400" rtl="0" eaLnBrk="1" fontAlgn="ctr" latinLnBrk="0" hangingPunct="1"/>
                      <a:r>
                        <a:rPr lang="en-GB" sz="1600" b="1" kern="1200" dirty="0" smtClean="0">
                          <a:solidFill>
                            <a:schemeClr val="lt1"/>
                          </a:solidFill>
                          <a:latin typeface="Arial" pitchFamily="34" charset="0"/>
                          <a:ea typeface="+mn-ea"/>
                          <a:cs typeface="Arial" pitchFamily="34" charset="0"/>
                        </a:rPr>
                        <a:t>of Encounters</a:t>
                      </a:r>
                      <a:endParaRPr lang="en-GB" sz="1600" b="1" kern="1200" dirty="0">
                        <a:solidFill>
                          <a:schemeClr val="lt1"/>
                        </a:solidFill>
                        <a:latin typeface="Arial" pitchFamily="34" charset="0"/>
                        <a:ea typeface="+mn-ea"/>
                        <a:cs typeface="Arial" pitchFamily="34" charset="0"/>
                      </a:endParaRPr>
                    </a:p>
                  </a:txBody>
                  <a:tcPr marL="9525" marR="9525" marT="9525" marB="0" anchor="ctr"/>
                </a:tc>
              </a:tr>
              <a:tr h="365013">
                <a:tc>
                  <a:txBody>
                    <a:bodyPr/>
                    <a:lstStyle/>
                    <a:p>
                      <a:pPr marL="0" algn="ctr" defTabSz="914400" rtl="0" eaLnBrk="1" fontAlgn="ctr" latinLnBrk="0" hangingPunct="1"/>
                      <a:r>
                        <a:rPr lang="en-GB" sz="1600" b="1" u="none" strike="noStrike" kern="1200" dirty="0">
                          <a:solidFill>
                            <a:schemeClr val="dk1"/>
                          </a:solidFill>
                          <a:effectLst/>
                          <a:latin typeface="Arial" pitchFamily="34" charset="0"/>
                          <a:ea typeface="+mn-ea"/>
                          <a:cs typeface="Arial" pitchFamily="34" charset="0"/>
                        </a:rPr>
                        <a:t>TOTAL </a:t>
                      </a:r>
                    </a:p>
                  </a:txBody>
                  <a:tcPr marL="9525" marR="9525" marT="9525" marB="0" anchor="ctr"/>
                </a:tc>
                <a:tc>
                  <a:txBody>
                    <a:bodyPr/>
                    <a:lstStyle/>
                    <a:p>
                      <a:pPr marL="0" algn="ctr" defTabSz="914400" rtl="0" eaLnBrk="1" fontAlgn="ctr" latinLnBrk="0" hangingPunct="1"/>
                      <a:r>
                        <a:rPr lang="en-GB" sz="1600" b="1" u="none" strike="noStrike" kern="1200" dirty="0" smtClean="0">
                          <a:solidFill>
                            <a:schemeClr val="dk1"/>
                          </a:solidFill>
                          <a:effectLst/>
                          <a:latin typeface="Arial" pitchFamily="34" charset="0"/>
                          <a:ea typeface="+mn-ea"/>
                          <a:cs typeface="Arial" pitchFamily="34" charset="0"/>
                        </a:rPr>
                        <a:t>13,035</a:t>
                      </a:r>
                      <a:endParaRPr lang="en-GB" sz="1600" b="1" u="none" strike="noStrike" kern="1200" dirty="0">
                        <a:solidFill>
                          <a:schemeClr val="dk1"/>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ctr" latinLnBrk="0" hangingPunct="1"/>
                      <a:r>
                        <a:rPr lang="en-GB" sz="1600" b="1" u="none" strike="noStrike" kern="1200" dirty="0" smtClean="0">
                          <a:solidFill>
                            <a:schemeClr val="dk1"/>
                          </a:solidFill>
                          <a:effectLst/>
                          <a:latin typeface="Arial" pitchFamily="34" charset="0"/>
                          <a:ea typeface="+mn-ea"/>
                          <a:cs typeface="Arial" pitchFamily="34" charset="0"/>
                        </a:rPr>
                        <a:t>6.1</a:t>
                      </a:r>
                    </a:p>
                  </a:txBody>
                  <a:tcPr marL="9525" marR="9525" marT="9525" marB="0" anchor="ctr"/>
                </a:tc>
              </a:tr>
              <a:tr h="370951">
                <a:tc>
                  <a:txBody>
                    <a:bodyPr/>
                    <a:lstStyle/>
                    <a:p>
                      <a:pPr algn="ctr" rtl="0" fontAlgn="ctr"/>
                      <a:r>
                        <a:rPr lang="en-GB" sz="1400" b="0" i="0" u="none" strike="noStrike" dirty="0">
                          <a:solidFill>
                            <a:srgbClr val="656565"/>
                          </a:solidFill>
                          <a:effectLst/>
                          <a:latin typeface="Arial"/>
                        </a:rPr>
                        <a:t>Fashion </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2,618</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11.4</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a:solidFill>
                            <a:srgbClr val="656565"/>
                          </a:solidFill>
                          <a:effectLst/>
                          <a:latin typeface="Arial"/>
                        </a:rPr>
                        <a:t>Perfume </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1,303</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7.1</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a:solidFill>
                            <a:srgbClr val="656565"/>
                          </a:solidFill>
                          <a:effectLst/>
                          <a:latin typeface="Arial"/>
                        </a:rPr>
                        <a:t>Telecoms</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2,061</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6.1</a:t>
                      </a:r>
                      <a:endParaRPr lang="en-GB" sz="1400" b="0" i="0" u="none" strike="noStrike" dirty="0">
                        <a:solidFill>
                          <a:srgbClr val="656565"/>
                        </a:solidFill>
                        <a:effectLst/>
                        <a:latin typeface="Arial"/>
                      </a:endParaRPr>
                    </a:p>
                  </a:txBody>
                  <a:tcPr marL="9525" marR="9525" marT="9525" marB="0" anchor="ctr"/>
                </a:tc>
              </a:tr>
              <a:tr h="465997">
                <a:tc>
                  <a:txBody>
                    <a:bodyPr/>
                    <a:lstStyle/>
                    <a:p>
                      <a:pPr algn="ctr" rtl="0" fontAlgn="ctr"/>
                      <a:r>
                        <a:rPr lang="en-GB" sz="1400" b="0" i="0" u="none" strike="noStrike" dirty="0">
                          <a:solidFill>
                            <a:srgbClr val="656565"/>
                          </a:solidFill>
                          <a:effectLst/>
                          <a:latin typeface="Arial"/>
                        </a:rPr>
                        <a:t>Spirits</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1,715</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5.5</a:t>
                      </a:r>
                      <a:endParaRPr lang="en-GB" sz="1400" b="0" i="0" u="none" strike="noStrike" dirty="0">
                        <a:solidFill>
                          <a:srgbClr val="656565"/>
                        </a:solidFill>
                        <a:effectLst/>
                        <a:latin typeface="Arial"/>
                      </a:endParaRPr>
                    </a:p>
                  </a:txBody>
                  <a:tcPr marL="9525" marR="9525" marT="9525" marB="0" anchor="ctr"/>
                </a:tc>
              </a:tr>
              <a:tr h="465997">
                <a:tc>
                  <a:txBody>
                    <a:bodyPr/>
                    <a:lstStyle/>
                    <a:p>
                      <a:pPr algn="ctr" rtl="0" fontAlgn="ctr"/>
                      <a:r>
                        <a:rPr lang="en-GB" sz="1400" b="0" i="0" u="none" strike="noStrike" dirty="0">
                          <a:solidFill>
                            <a:srgbClr val="656565"/>
                          </a:solidFill>
                          <a:effectLst/>
                          <a:latin typeface="Arial"/>
                        </a:rPr>
                        <a:t>Films</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1,539</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5.5</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a:solidFill>
                            <a:srgbClr val="656565"/>
                          </a:solidFill>
                          <a:effectLst/>
                          <a:latin typeface="Arial"/>
                        </a:rPr>
                        <a:t>Travel </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1,187</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5.2</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a:solidFill>
                            <a:srgbClr val="656565"/>
                          </a:solidFill>
                          <a:effectLst/>
                          <a:latin typeface="Arial"/>
                        </a:rPr>
                        <a:t>Pay TV </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965</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4.7</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smtClean="0">
                          <a:solidFill>
                            <a:srgbClr val="656565"/>
                          </a:solidFill>
                          <a:effectLst/>
                          <a:latin typeface="Arial"/>
                        </a:rPr>
                        <a:t>Cars</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1,100</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4.6</a:t>
                      </a:r>
                      <a:endParaRPr lang="en-GB" sz="1400" b="0" i="0" u="none" strike="noStrike" dirty="0">
                        <a:solidFill>
                          <a:srgbClr val="656565"/>
                        </a:solidFill>
                        <a:effectLst/>
                        <a:latin typeface="Arial"/>
                      </a:endParaRPr>
                    </a:p>
                  </a:txBody>
                  <a:tcPr marL="9525" marR="9525" marT="9525" marB="0" anchor="ctr"/>
                </a:tc>
              </a:tr>
              <a:tr h="361628">
                <a:tc>
                  <a:txBody>
                    <a:bodyPr/>
                    <a:lstStyle/>
                    <a:p>
                      <a:pPr algn="ctr" rtl="0" fontAlgn="ctr"/>
                      <a:r>
                        <a:rPr lang="en-GB" sz="1400" b="0" i="0" u="none" strike="noStrike" dirty="0">
                          <a:solidFill>
                            <a:srgbClr val="656565"/>
                          </a:solidFill>
                          <a:effectLst/>
                          <a:latin typeface="Arial"/>
                        </a:rPr>
                        <a:t>Personal Finance </a:t>
                      </a:r>
                    </a:p>
                  </a:txBody>
                  <a:tcPr marL="9525" marR="9525" marT="9525" marB="0" anchor="ctr"/>
                </a:tc>
                <a:tc>
                  <a:txBody>
                    <a:bodyPr/>
                    <a:lstStyle/>
                    <a:p>
                      <a:pPr algn="ctr" rtl="0" fontAlgn="ctr"/>
                      <a:r>
                        <a:rPr lang="en-GB" sz="1400" b="0" i="0" u="none" strike="noStrike" dirty="0" smtClean="0">
                          <a:solidFill>
                            <a:srgbClr val="656565"/>
                          </a:solidFill>
                          <a:effectLst/>
                          <a:latin typeface="Arial"/>
                        </a:rPr>
                        <a:t>547</a:t>
                      </a:r>
                      <a:endParaRPr lang="en-GB" sz="1400" b="0" i="0" u="none" strike="noStrike" dirty="0">
                        <a:solidFill>
                          <a:srgbClr val="656565"/>
                        </a:solidFill>
                        <a:effectLst/>
                        <a:latin typeface="Arial"/>
                      </a:endParaRPr>
                    </a:p>
                  </a:txBody>
                  <a:tcPr marL="9525" marR="9525" marT="9525" marB="0" anchor="ctr"/>
                </a:tc>
                <a:tc>
                  <a:txBody>
                    <a:bodyPr/>
                    <a:lstStyle/>
                    <a:p>
                      <a:pPr algn="ctr" rtl="0" fontAlgn="ctr"/>
                      <a:r>
                        <a:rPr lang="en-GB" sz="1400" b="0" i="0" u="none" strike="noStrike" dirty="0" smtClean="0">
                          <a:solidFill>
                            <a:srgbClr val="656565"/>
                          </a:solidFill>
                          <a:effectLst/>
                          <a:latin typeface="Arial"/>
                        </a:rPr>
                        <a:t>4.3</a:t>
                      </a:r>
                      <a:endParaRPr lang="en-GB" sz="1400" b="0" i="0" u="none" strike="noStrike" dirty="0">
                        <a:solidFill>
                          <a:srgbClr val="656565"/>
                        </a:solidFill>
                        <a:effectLst/>
                        <a:latin typeface="Arial"/>
                      </a:endParaRPr>
                    </a:p>
                  </a:txBody>
                  <a:tcPr marL="9525" marR="9525" marT="9525" marB="0" anchor="ctr"/>
                </a:tc>
              </a:tr>
            </a:tbl>
          </a:graphicData>
        </a:graphic>
      </p:graphicFrame>
    </p:spTree>
    <p:extLst>
      <p:ext uri="{BB962C8B-B14F-4D97-AF65-F5344CB8AC3E}">
        <p14:creationId xmlns:p14="http://schemas.microsoft.com/office/powerpoint/2010/main" val="1617081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lide18.jpg"/>
          <p:cNvPicPr>
            <a:picLocks noChangeAspect="1"/>
          </p:cNvPicPr>
          <p:nvPr/>
        </p:nvPicPr>
        <p:blipFill>
          <a:blip r:embed="rId2" cstate="print"/>
          <a:stretch>
            <a:fillRect/>
          </a:stretch>
        </p:blipFill>
        <p:spPr>
          <a:xfrm>
            <a:off x="304800" y="685800"/>
            <a:ext cx="8534400" cy="3236978"/>
          </a:xfrm>
          <a:prstGeom prst="rect">
            <a:avLst/>
          </a:prstGeom>
        </p:spPr>
      </p:pic>
      <p:sp>
        <p:nvSpPr>
          <p:cNvPr id="14" name="Content Placeholder 13"/>
          <p:cNvSpPr>
            <a:spLocks noGrp="1"/>
          </p:cNvSpPr>
          <p:nvPr>
            <p:ph sz="half" idx="2"/>
          </p:nvPr>
        </p:nvSpPr>
        <p:spPr>
          <a:xfrm>
            <a:off x="330200" y="3733800"/>
            <a:ext cx="4089400" cy="2590800"/>
          </a:xfrm>
        </p:spPr>
        <p:txBody>
          <a:bodyPr>
            <a:normAutofit fontScale="77500" lnSpcReduction="20000"/>
          </a:bodyPr>
          <a:lstStyle/>
          <a:p>
            <a:pPr algn="ctr">
              <a:spcAft>
                <a:spcPts val="600"/>
              </a:spcAft>
              <a:buNone/>
            </a:pPr>
            <a:r>
              <a:rPr lang="en-GB" sz="1800" b="1" dirty="0" smtClean="0">
                <a:solidFill>
                  <a:schemeClr val="tx1">
                    <a:lumMod val="65000"/>
                    <a:lumOff val="35000"/>
                  </a:schemeClr>
                </a:solidFill>
              </a:rPr>
              <a:t>More interested</a:t>
            </a:r>
          </a:p>
          <a:p>
            <a:pPr algn="ctr">
              <a:spcAft>
                <a:spcPts val="600"/>
              </a:spcAft>
              <a:buNone/>
            </a:pPr>
            <a:r>
              <a:rPr lang="en-GB" sz="1800" b="1" dirty="0" smtClean="0">
                <a:solidFill>
                  <a:schemeClr val="tx1">
                    <a:lumMod val="65000"/>
                    <a:lumOff val="35000"/>
                  </a:schemeClr>
                </a:solidFill>
              </a:rPr>
              <a:t>More excited</a:t>
            </a:r>
          </a:p>
          <a:p>
            <a:pPr algn="ctr">
              <a:spcAft>
                <a:spcPts val="600"/>
              </a:spcAft>
              <a:buNone/>
            </a:pPr>
            <a:r>
              <a:rPr lang="en-GB" sz="1800" b="1" dirty="0" smtClean="0">
                <a:solidFill>
                  <a:schemeClr val="tx1">
                    <a:lumMod val="65000"/>
                    <a:lumOff val="35000"/>
                  </a:schemeClr>
                </a:solidFill>
              </a:rPr>
              <a:t>More familiar with the brand</a:t>
            </a:r>
          </a:p>
          <a:p>
            <a:pPr algn="ctr">
              <a:spcAft>
                <a:spcPts val="600"/>
              </a:spcAft>
              <a:buNone/>
            </a:pPr>
            <a:r>
              <a:rPr lang="en-GB" sz="1800" b="1" dirty="0" smtClean="0">
                <a:solidFill>
                  <a:schemeClr val="tx1">
                    <a:lumMod val="65000"/>
                    <a:lumOff val="35000"/>
                  </a:schemeClr>
                </a:solidFill>
              </a:rPr>
              <a:t>More likely to recommend the brand</a:t>
            </a:r>
          </a:p>
          <a:p>
            <a:pPr algn="ctr">
              <a:spcAft>
                <a:spcPts val="600"/>
              </a:spcAft>
              <a:buNone/>
            </a:pPr>
            <a:r>
              <a:rPr lang="en-GB" sz="1800" b="1" dirty="0" smtClean="0">
                <a:solidFill>
                  <a:schemeClr val="tx1">
                    <a:lumMod val="65000"/>
                    <a:lumOff val="35000"/>
                  </a:schemeClr>
                </a:solidFill>
              </a:rPr>
              <a:t>I enjoyed the encounter</a:t>
            </a:r>
          </a:p>
          <a:p>
            <a:pPr algn="ctr">
              <a:spcAft>
                <a:spcPts val="600"/>
              </a:spcAft>
              <a:buNone/>
            </a:pPr>
            <a:r>
              <a:rPr lang="en-GB" sz="1800" b="1" dirty="0" smtClean="0">
                <a:solidFill>
                  <a:schemeClr val="tx1">
                    <a:lumMod val="65000"/>
                    <a:lumOff val="35000"/>
                  </a:schemeClr>
                </a:solidFill>
              </a:rPr>
              <a:t>Worried about using it</a:t>
            </a:r>
          </a:p>
          <a:p>
            <a:pPr algn="ctr">
              <a:spcAft>
                <a:spcPts val="600"/>
              </a:spcAft>
              <a:buNone/>
            </a:pPr>
            <a:r>
              <a:rPr lang="en-GB" sz="1806" b="1" dirty="0" smtClean="0">
                <a:solidFill>
                  <a:schemeClr val="tx1">
                    <a:lumMod val="65000"/>
                    <a:lumOff val="35000"/>
                  </a:schemeClr>
                </a:solidFill>
              </a:rPr>
              <a:t>I just wasted my time</a:t>
            </a:r>
          </a:p>
          <a:p>
            <a:pPr algn="ctr">
              <a:spcAft>
                <a:spcPts val="600"/>
              </a:spcAft>
              <a:buNone/>
            </a:pPr>
            <a:r>
              <a:rPr lang="en-GB" sz="1806" b="1" dirty="0" smtClean="0">
                <a:solidFill>
                  <a:srgbClr val="595959"/>
                </a:solidFill>
              </a:rPr>
              <a:t>I’d consider it in the future</a:t>
            </a:r>
          </a:p>
          <a:p>
            <a:pPr algn="ctr">
              <a:spcAft>
                <a:spcPts val="600"/>
              </a:spcAft>
              <a:buNone/>
            </a:pPr>
            <a:r>
              <a:rPr lang="en-GB" sz="1806" b="1" dirty="0" smtClean="0">
                <a:solidFill>
                  <a:srgbClr val="595959"/>
                </a:solidFill>
              </a:rPr>
              <a:t>The brand understands its customers </a:t>
            </a:r>
          </a:p>
        </p:txBody>
      </p:sp>
      <p:sp>
        <p:nvSpPr>
          <p:cNvPr id="2" name="Content Placeholder 1"/>
          <p:cNvSpPr>
            <a:spLocks noGrp="1"/>
          </p:cNvSpPr>
          <p:nvPr>
            <p:ph sz="quarter" idx="4"/>
          </p:nvPr>
        </p:nvSpPr>
        <p:spPr>
          <a:xfrm>
            <a:off x="4646737" y="3733800"/>
            <a:ext cx="4319463" cy="2667000"/>
          </a:xfrm>
        </p:spPr>
        <p:txBody>
          <a:bodyPr>
            <a:normAutofit fontScale="77500" lnSpcReduction="20000"/>
          </a:bodyPr>
          <a:lstStyle/>
          <a:p>
            <a:pPr algn="ctr">
              <a:spcAft>
                <a:spcPts val="600"/>
              </a:spcAft>
              <a:buNone/>
            </a:pPr>
            <a:r>
              <a:rPr lang="en-GB" sz="1800" b="1" dirty="0" smtClean="0">
                <a:solidFill>
                  <a:schemeClr val="tx1">
                    <a:lumMod val="65000"/>
                    <a:lumOff val="35000"/>
                  </a:schemeClr>
                </a:solidFill>
              </a:rPr>
              <a:t>Decided to buy the brand online</a:t>
            </a:r>
          </a:p>
          <a:p>
            <a:pPr algn="ctr">
              <a:spcAft>
                <a:spcPts val="600"/>
              </a:spcAft>
              <a:buNone/>
            </a:pPr>
            <a:r>
              <a:rPr lang="en-GB" sz="1800" b="1" dirty="0" smtClean="0">
                <a:solidFill>
                  <a:schemeClr val="tx1">
                    <a:lumMod val="65000"/>
                    <a:lumOff val="35000"/>
                  </a:schemeClr>
                </a:solidFill>
              </a:rPr>
              <a:t>Decided to buy the brand in store</a:t>
            </a:r>
          </a:p>
          <a:p>
            <a:pPr algn="ctr">
              <a:spcAft>
                <a:spcPts val="600"/>
              </a:spcAft>
              <a:buNone/>
            </a:pPr>
            <a:r>
              <a:rPr lang="en-GB" sz="1800" b="1" dirty="0" smtClean="0">
                <a:solidFill>
                  <a:schemeClr val="tx1">
                    <a:lumMod val="65000"/>
                    <a:lumOff val="35000"/>
                  </a:schemeClr>
                </a:solidFill>
              </a:rPr>
              <a:t>Searched for information online</a:t>
            </a:r>
          </a:p>
          <a:p>
            <a:pPr algn="ctr">
              <a:spcAft>
                <a:spcPts val="600"/>
              </a:spcAft>
              <a:buNone/>
            </a:pPr>
            <a:r>
              <a:rPr lang="en-GB" sz="1800" b="1" dirty="0" smtClean="0">
                <a:solidFill>
                  <a:schemeClr val="tx1">
                    <a:lumMod val="65000"/>
                    <a:lumOff val="35000"/>
                  </a:schemeClr>
                </a:solidFill>
              </a:rPr>
              <a:t>Searched for information via my mobile</a:t>
            </a:r>
          </a:p>
          <a:p>
            <a:pPr algn="ctr">
              <a:spcAft>
                <a:spcPts val="600"/>
              </a:spcAft>
              <a:buNone/>
            </a:pPr>
            <a:r>
              <a:rPr lang="en-GB" sz="1800" b="1" dirty="0" smtClean="0">
                <a:solidFill>
                  <a:schemeClr val="tx1">
                    <a:lumMod val="65000"/>
                    <a:lumOff val="35000"/>
                  </a:schemeClr>
                </a:solidFill>
              </a:rPr>
              <a:t>Talked to people about it</a:t>
            </a:r>
          </a:p>
          <a:p>
            <a:pPr algn="ctr">
              <a:spcAft>
                <a:spcPts val="600"/>
              </a:spcAft>
              <a:buNone/>
            </a:pPr>
            <a:r>
              <a:rPr lang="en-GB" sz="1800" b="1" dirty="0" smtClean="0">
                <a:solidFill>
                  <a:schemeClr val="tx1">
                    <a:lumMod val="65000"/>
                    <a:lumOff val="35000"/>
                  </a:schemeClr>
                </a:solidFill>
              </a:rPr>
              <a:t>Recommended it to others</a:t>
            </a:r>
          </a:p>
          <a:p>
            <a:pPr algn="ctr">
              <a:spcAft>
                <a:spcPts val="600"/>
              </a:spcAft>
              <a:buNone/>
            </a:pPr>
            <a:r>
              <a:rPr lang="en-GB" sz="1800" b="1" dirty="0" smtClean="0">
                <a:solidFill>
                  <a:schemeClr val="tx1">
                    <a:lumMod val="65000"/>
                    <a:lumOff val="35000"/>
                  </a:schemeClr>
                </a:solidFill>
              </a:rPr>
              <a:t>Signed up for updates</a:t>
            </a:r>
          </a:p>
          <a:p>
            <a:pPr algn="ctr">
              <a:spcAft>
                <a:spcPts val="600"/>
              </a:spcAft>
              <a:buNone/>
            </a:pPr>
            <a:r>
              <a:rPr lang="en-GB" sz="1857" b="1" dirty="0" smtClean="0">
                <a:solidFill>
                  <a:srgbClr val="595959"/>
                </a:solidFill>
              </a:rPr>
              <a:t>Rethought my opinion of the brand</a:t>
            </a:r>
          </a:p>
          <a:p>
            <a:pPr algn="ctr">
              <a:spcAft>
                <a:spcPts val="600"/>
              </a:spcAft>
              <a:buNone/>
            </a:pPr>
            <a:r>
              <a:rPr lang="en-GB" sz="1857" b="1" dirty="0" smtClean="0">
                <a:solidFill>
                  <a:srgbClr val="595959"/>
                </a:solidFill>
              </a:rPr>
              <a:t>Looked at their product range </a:t>
            </a:r>
          </a:p>
          <a:p>
            <a:pPr algn="ctr">
              <a:spcAft>
                <a:spcPts val="600"/>
              </a:spcAft>
              <a:buNone/>
            </a:pPr>
            <a:endParaRPr lang="en-GB" sz="1800" b="1" dirty="0" smtClean="0">
              <a:solidFill>
                <a:schemeClr val="tx1">
                  <a:lumMod val="65000"/>
                  <a:lumOff val="35000"/>
                </a:schemeClr>
              </a:solidFill>
            </a:endParaRPr>
          </a:p>
        </p:txBody>
      </p:sp>
      <p:sp>
        <p:nvSpPr>
          <p:cNvPr id="3" name="Title 2"/>
          <p:cNvSpPr>
            <a:spLocks noGrp="1"/>
          </p:cNvSpPr>
          <p:nvPr>
            <p:ph type="title"/>
          </p:nvPr>
        </p:nvSpPr>
        <p:spPr>
          <a:xfrm>
            <a:off x="304800" y="-16098"/>
            <a:ext cx="8229600" cy="778098"/>
          </a:xfrm>
        </p:spPr>
        <p:txBody>
          <a:bodyPr>
            <a:normAutofit/>
          </a:bodyPr>
          <a:lstStyle/>
          <a:p>
            <a:pPr algn="l"/>
            <a:r>
              <a:rPr lang="en-GB" sz="3200" b="1" dirty="0">
                <a:solidFill>
                  <a:srgbClr val="595959"/>
                </a:solidFill>
              </a:rPr>
              <a:t>Impact of Encounters</a:t>
            </a:r>
          </a:p>
        </p:txBody>
      </p:sp>
      <p:sp>
        <p:nvSpPr>
          <p:cNvPr id="11" name="TextBox 10"/>
          <p:cNvSpPr txBox="1"/>
          <p:nvPr/>
        </p:nvSpPr>
        <p:spPr>
          <a:xfrm>
            <a:off x="3187700" y="1270001"/>
            <a:ext cx="2743200" cy="2246769"/>
          </a:xfrm>
          <a:prstGeom prst="rect">
            <a:avLst/>
          </a:prstGeom>
          <a:noFill/>
        </p:spPr>
        <p:txBody>
          <a:bodyPr wrap="square" rtlCol="0">
            <a:spAutoFit/>
          </a:bodyPr>
          <a:lstStyle/>
          <a:p>
            <a:pPr algn="ctr"/>
            <a:r>
              <a:rPr lang="en-GB" sz="2000" b="1" dirty="0" smtClean="0">
                <a:solidFill>
                  <a:schemeClr val="bg1"/>
                </a:solidFill>
                <a:latin typeface="Arial" pitchFamily="34" charset="0"/>
                <a:cs typeface="Arial" pitchFamily="34" charset="0"/>
              </a:rPr>
              <a:t>65% of reported encounters resulted in some kind of ‘feel’ or ‘do’ response. 28% of encounters did both</a:t>
            </a:r>
          </a:p>
          <a:p>
            <a:pPr algn="ctr"/>
            <a:endParaRPr lang="en-US" sz="2000" dirty="0">
              <a:solidFill>
                <a:schemeClr val="bg1"/>
              </a:solidFill>
            </a:endParaRPr>
          </a:p>
        </p:txBody>
      </p:sp>
      <p:sp>
        <p:nvSpPr>
          <p:cNvPr id="12" name="TextBox 11"/>
          <p:cNvSpPr txBox="1"/>
          <p:nvPr/>
        </p:nvSpPr>
        <p:spPr>
          <a:xfrm>
            <a:off x="1346200" y="2169061"/>
            <a:ext cx="1981200" cy="1323439"/>
          </a:xfrm>
          <a:prstGeom prst="rect">
            <a:avLst/>
          </a:prstGeom>
          <a:noFill/>
        </p:spPr>
        <p:txBody>
          <a:bodyPr wrap="square" rtlCol="0">
            <a:spAutoFit/>
          </a:bodyPr>
          <a:lstStyle/>
          <a:p>
            <a:pPr algn="ctr"/>
            <a:r>
              <a:rPr lang="en-GB" sz="2000" b="1" dirty="0" smtClean="0">
                <a:solidFill>
                  <a:srgbClr val="FFFFFF"/>
                </a:solidFill>
                <a:latin typeface="Arial" pitchFamily="34" charset="0"/>
                <a:cs typeface="Arial" pitchFamily="34" charset="0"/>
              </a:rPr>
              <a:t>Emotional Response (Feel)</a:t>
            </a:r>
          </a:p>
          <a:p>
            <a:pPr algn="ctr"/>
            <a:endParaRPr lang="en-US" sz="2000" dirty="0">
              <a:solidFill>
                <a:srgbClr val="FFFFFF"/>
              </a:solidFill>
            </a:endParaRPr>
          </a:p>
        </p:txBody>
      </p:sp>
      <p:sp>
        <p:nvSpPr>
          <p:cNvPr id="13" name="TextBox 12"/>
          <p:cNvSpPr txBox="1"/>
          <p:nvPr/>
        </p:nvSpPr>
        <p:spPr>
          <a:xfrm>
            <a:off x="6032500" y="2169061"/>
            <a:ext cx="1524000" cy="1323439"/>
          </a:xfrm>
          <a:prstGeom prst="rect">
            <a:avLst/>
          </a:prstGeom>
          <a:noFill/>
        </p:spPr>
        <p:txBody>
          <a:bodyPr wrap="square" rtlCol="0">
            <a:spAutoFit/>
          </a:bodyPr>
          <a:lstStyle/>
          <a:p>
            <a:pPr algn="ctr"/>
            <a:r>
              <a:rPr lang="en-GB" sz="2000" b="1" dirty="0" smtClean="0">
                <a:solidFill>
                  <a:schemeClr val="bg1"/>
                </a:solidFill>
                <a:latin typeface="Arial" pitchFamily="34" charset="0"/>
                <a:cs typeface="Arial" pitchFamily="34" charset="0"/>
              </a:rPr>
              <a:t>Action Response (Do)</a:t>
            </a:r>
          </a:p>
          <a:p>
            <a:pPr algn="ctr"/>
            <a:endParaRPr lang="en-US" sz="2000" dirty="0">
              <a:solidFill>
                <a:schemeClr val="bg1"/>
              </a:solidFill>
            </a:endParaRPr>
          </a:p>
        </p:txBody>
      </p:sp>
    </p:spTree>
    <p:extLst>
      <p:ext uri="{BB962C8B-B14F-4D97-AF65-F5344CB8AC3E}">
        <p14:creationId xmlns:p14="http://schemas.microsoft.com/office/powerpoint/2010/main" val="82052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870"/>
            <a:ext cx="8229600" cy="1066130"/>
          </a:xfrm>
        </p:spPr>
        <p:txBody>
          <a:bodyPr>
            <a:normAutofit/>
          </a:bodyPr>
          <a:lstStyle/>
          <a:p>
            <a:r>
              <a:rPr lang="en-GB" sz="3600" b="1" dirty="0">
                <a:solidFill>
                  <a:schemeClr val="tx1">
                    <a:lumMod val="65000"/>
                    <a:lumOff val="35000"/>
                  </a:schemeClr>
                </a:solidFill>
                <a:latin typeface="Arial" pitchFamily="34" charset="0"/>
                <a:cs typeface="Arial" pitchFamily="34" charset="0"/>
              </a:rPr>
              <a:t>The 4 customer journey stages</a:t>
            </a:r>
          </a:p>
        </p:txBody>
      </p:sp>
      <p:grpSp>
        <p:nvGrpSpPr>
          <p:cNvPr id="11" name="Group 10"/>
          <p:cNvGrpSpPr/>
          <p:nvPr/>
        </p:nvGrpSpPr>
        <p:grpSpPr>
          <a:xfrm>
            <a:off x="649681" y="1460500"/>
            <a:ext cx="3998519" cy="2306817"/>
            <a:chOff x="649681" y="1460500"/>
            <a:chExt cx="3998519" cy="2306817"/>
          </a:xfrm>
        </p:grpSpPr>
        <p:pic>
          <p:nvPicPr>
            <p:cNvPr id="21" name="Picture 20" descr="Absorb.jpg"/>
            <p:cNvPicPr>
              <a:picLocks noChangeAspect="1"/>
            </p:cNvPicPr>
            <p:nvPr/>
          </p:nvPicPr>
          <p:blipFill>
            <a:blip r:embed="rId2" cstate="print"/>
            <a:stretch>
              <a:fillRect/>
            </a:stretch>
          </p:blipFill>
          <p:spPr>
            <a:xfrm>
              <a:off x="649681" y="1460500"/>
              <a:ext cx="3998519" cy="1471402"/>
            </a:xfrm>
            <a:prstGeom prst="rect">
              <a:avLst/>
            </a:prstGeom>
          </p:spPr>
        </p:pic>
        <p:sp>
          <p:nvSpPr>
            <p:cNvPr id="18" name="TextBox 17"/>
            <p:cNvSpPr txBox="1"/>
            <p:nvPr/>
          </p:nvSpPr>
          <p:spPr>
            <a:xfrm>
              <a:off x="2082800" y="2382322"/>
              <a:ext cx="2392802" cy="1384995"/>
            </a:xfrm>
            <a:prstGeom prst="rect">
              <a:avLst/>
            </a:prstGeom>
            <a:noFill/>
          </p:spPr>
          <p:txBody>
            <a:bodyPr wrap="square" rtlCol="0">
              <a:spAutoFit/>
            </a:bodyPr>
            <a:lstStyle/>
            <a:p>
              <a:r>
                <a:rPr lang="en-GB" sz="1400" dirty="0" smtClean="0">
                  <a:solidFill>
                    <a:schemeClr val="tx1">
                      <a:lumMod val="65000"/>
                      <a:lumOff val="35000"/>
                    </a:schemeClr>
                  </a:solidFill>
                  <a:latin typeface="Arial"/>
                  <a:cs typeface="Arial"/>
                </a:rPr>
                <a:t>Taking in information passively about products and services but not doing anything with that information yet</a:t>
              </a:r>
            </a:p>
            <a:p>
              <a:endParaRPr lang="en-US" sz="1400" dirty="0"/>
            </a:p>
          </p:txBody>
        </p:sp>
      </p:grpSp>
      <p:grpSp>
        <p:nvGrpSpPr>
          <p:cNvPr id="12" name="Group 11"/>
          <p:cNvGrpSpPr/>
          <p:nvPr/>
        </p:nvGrpSpPr>
        <p:grpSpPr>
          <a:xfrm>
            <a:off x="4648200" y="1467922"/>
            <a:ext cx="3662802" cy="2299395"/>
            <a:chOff x="4648200" y="1467922"/>
            <a:chExt cx="3662802" cy="2299395"/>
          </a:xfrm>
        </p:grpSpPr>
        <p:pic>
          <p:nvPicPr>
            <p:cNvPr id="24" name="Picture 23" descr="Absorb.jpg"/>
            <p:cNvPicPr>
              <a:picLocks noChangeAspect="1"/>
            </p:cNvPicPr>
            <p:nvPr/>
          </p:nvPicPr>
          <p:blipFill>
            <a:blip r:embed="rId3" cstate="print"/>
            <a:stretch>
              <a:fillRect/>
            </a:stretch>
          </p:blipFill>
          <p:spPr>
            <a:xfrm>
              <a:off x="4648200" y="1467922"/>
              <a:ext cx="3298371" cy="1456509"/>
            </a:xfrm>
            <a:prstGeom prst="rect">
              <a:avLst/>
            </a:prstGeom>
          </p:spPr>
        </p:pic>
        <p:sp>
          <p:nvSpPr>
            <p:cNvPr id="25" name="TextBox 24"/>
            <p:cNvSpPr txBox="1"/>
            <p:nvPr/>
          </p:nvSpPr>
          <p:spPr>
            <a:xfrm>
              <a:off x="6131804" y="2382322"/>
              <a:ext cx="2179198" cy="1384995"/>
            </a:xfrm>
            <a:prstGeom prst="rect">
              <a:avLst/>
            </a:prstGeom>
            <a:noFill/>
          </p:spPr>
          <p:txBody>
            <a:bodyPr wrap="square" rtlCol="0">
              <a:spAutoFit/>
            </a:bodyPr>
            <a:lstStyle/>
            <a:p>
              <a:pPr defTabSz="430213"/>
              <a:r>
                <a:rPr lang="en-GB" sz="1400" dirty="0" smtClean="0">
                  <a:solidFill>
                    <a:schemeClr val="tx1">
                      <a:lumMod val="65000"/>
                      <a:lumOff val="35000"/>
                    </a:schemeClr>
                  </a:solidFill>
                  <a:latin typeface="Arial"/>
                  <a:cs typeface="Arial"/>
                </a:rPr>
                <a:t>Researching your options by educating and informing yourself about the category, working up a shortlist</a:t>
              </a:r>
            </a:p>
            <a:p>
              <a:endParaRPr lang="en-US" sz="1400" dirty="0"/>
            </a:p>
          </p:txBody>
        </p:sp>
      </p:grpSp>
      <p:grpSp>
        <p:nvGrpSpPr>
          <p:cNvPr id="14" name="Group 13"/>
          <p:cNvGrpSpPr/>
          <p:nvPr/>
        </p:nvGrpSpPr>
        <p:grpSpPr>
          <a:xfrm>
            <a:off x="609600" y="3799582"/>
            <a:ext cx="3815202" cy="1868507"/>
            <a:chOff x="609600" y="3799582"/>
            <a:chExt cx="3815202" cy="1868507"/>
          </a:xfrm>
        </p:grpSpPr>
        <p:pic>
          <p:nvPicPr>
            <p:cNvPr id="26" name="Picture 25" descr="Absorb.jpg"/>
            <p:cNvPicPr>
              <a:picLocks noChangeAspect="1"/>
            </p:cNvPicPr>
            <p:nvPr/>
          </p:nvPicPr>
          <p:blipFill>
            <a:blip r:embed="rId4" cstate="print"/>
            <a:stretch>
              <a:fillRect/>
            </a:stretch>
          </p:blipFill>
          <p:spPr>
            <a:xfrm>
              <a:off x="609600" y="3799582"/>
              <a:ext cx="3298371" cy="1456509"/>
            </a:xfrm>
            <a:prstGeom prst="rect">
              <a:avLst/>
            </a:prstGeom>
          </p:spPr>
        </p:pic>
        <p:sp>
          <p:nvSpPr>
            <p:cNvPr id="27" name="TextBox 26"/>
            <p:cNvSpPr txBox="1"/>
            <p:nvPr/>
          </p:nvSpPr>
          <p:spPr>
            <a:xfrm>
              <a:off x="2108200" y="4713982"/>
              <a:ext cx="2316602" cy="954107"/>
            </a:xfrm>
            <a:prstGeom prst="rect">
              <a:avLst/>
            </a:prstGeom>
            <a:noFill/>
          </p:spPr>
          <p:txBody>
            <a:bodyPr wrap="square" rtlCol="0">
              <a:spAutoFit/>
            </a:bodyPr>
            <a:lstStyle/>
            <a:p>
              <a:pPr defTabSz="430213"/>
              <a:r>
                <a:rPr lang="en-GB" sz="1400" dirty="0" smtClean="0">
                  <a:solidFill>
                    <a:schemeClr val="tx1">
                      <a:lumMod val="65000"/>
                      <a:lumOff val="35000"/>
                    </a:schemeClr>
                  </a:solidFill>
                  <a:latin typeface="Arial"/>
                  <a:cs typeface="Arial"/>
                </a:rPr>
                <a:t>Working out where to buy the product or service you want, which brand to buy, how much to pay</a:t>
              </a:r>
              <a:endParaRPr lang="en-GB" sz="1400" dirty="0">
                <a:solidFill>
                  <a:schemeClr val="tx1">
                    <a:lumMod val="65000"/>
                    <a:lumOff val="35000"/>
                  </a:schemeClr>
                </a:solidFill>
                <a:latin typeface="Arial"/>
                <a:cs typeface="Arial"/>
              </a:endParaRPr>
            </a:p>
          </p:txBody>
        </p:sp>
      </p:grpSp>
      <p:grpSp>
        <p:nvGrpSpPr>
          <p:cNvPr id="13" name="Group 12"/>
          <p:cNvGrpSpPr/>
          <p:nvPr/>
        </p:nvGrpSpPr>
        <p:grpSpPr>
          <a:xfrm>
            <a:off x="4654670" y="3799582"/>
            <a:ext cx="3783332" cy="1868507"/>
            <a:chOff x="4654670" y="3799582"/>
            <a:chExt cx="3783332" cy="1868507"/>
          </a:xfrm>
        </p:grpSpPr>
        <p:pic>
          <p:nvPicPr>
            <p:cNvPr id="28" name="Picture 27" descr="Absorb.jpg"/>
            <p:cNvPicPr>
              <a:picLocks noChangeAspect="1"/>
            </p:cNvPicPr>
            <p:nvPr/>
          </p:nvPicPr>
          <p:blipFill>
            <a:blip r:embed="rId5" cstate="print"/>
            <a:stretch>
              <a:fillRect/>
            </a:stretch>
          </p:blipFill>
          <p:spPr>
            <a:xfrm>
              <a:off x="4654670" y="3799582"/>
              <a:ext cx="3298371" cy="1456509"/>
            </a:xfrm>
            <a:prstGeom prst="rect">
              <a:avLst/>
            </a:prstGeom>
          </p:spPr>
        </p:pic>
        <p:sp>
          <p:nvSpPr>
            <p:cNvPr id="29" name="TextBox 28"/>
            <p:cNvSpPr txBox="1"/>
            <p:nvPr/>
          </p:nvSpPr>
          <p:spPr>
            <a:xfrm>
              <a:off x="6106404" y="4713982"/>
              <a:ext cx="2331598" cy="954107"/>
            </a:xfrm>
            <a:prstGeom prst="rect">
              <a:avLst/>
            </a:prstGeom>
            <a:noFill/>
          </p:spPr>
          <p:txBody>
            <a:bodyPr wrap="square" rtlCol="0">
              <a:spAutoFit/>
            </a:bodyPr>
            <a:lstStyle/>
            <a:p>
              <a:pPr defTabSz="430213"/>
              <a:r>
                <a:rPr lang="en-GB" sz="1400" dirty="0" smtClean="0">
                  <a:solidFill>
                    <a:schemeClr val="tx1">
                      <a:lumMod val="65000"/>
                      <a:lumOff val="35000"/>
                    </a:schemeClr>
                  </a:solidFill>
                  <a:latin typeface="Arial"/>
                  <a:cs typeface="Arial"/>
                </a:rPr>
                <a:t>Have recently bought and are sharing your thoughts with other people and reviewing your purchase</a:t>
              </a:r>
              <a:endParaRPr lang="en-GB" sz="1400" dirty="0">
                <a:solidFill>
                  <a:schemeClr val="tx1">
                    <a:lumMod val="65000"/>
                    <a:lumOff val="35000"/>
                  </a:schemeClr>
                </a:solidFill>
                <a:latin typeface="Arial"/>
                <a:cs typeface="Arial"/>
              </a:endParaRPr>
            </a:p>
          </p:txBody>
        </p:sp>
      </p:grpSp>
    </p:spTree>
    <p:extLst>
      <p:ext uri="{BB962C8B-B14F-4D97-AF65-F5344CB8AC3E}">
        <p14:creationId xmlns:p14="http://schemas.microsoft.com/office/powerpoint/2010/main" val="14412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lide20.jpg"/>
          <p:cNvPicPr>
            <a:picLocks noChangeAspect="1"/>
          </p:cNvPicPr>
          <p:nvPr/>
        </p:nvPicPr>
        <p:blipFill>
          <a:blip r:embed="rId2" cstate="print"/>
          <a:stretch>
            <a:fillRect/>
          </a:stretch>
        </p:blipFill>
        <p:spPr>
          <a:xfrm>
            <a:off x="0" y="1600200"/>
            <a:ext cx="9144000" cy="3644537"/>
          </a:xfrm>
          <a:prstGeom prst="rect">
            <a:avLst/>
          </a:prstGeom>
        </p:spPr>
      </p:pic>
      <p:sp>
        <p:nvSpPr>
          <p:cNvPr id="2" name="Title 1"/>
          <p:cNvSpPr>
            <a:spLocks noGrp="1"/>
          </p:cNvSpPr>
          <p:nvPr>
            <p:ph type="title"/>
          </p:nvPr>
        </p:nvSpPr>
        <p:spPr/>
        <p:txBody>
          <a:bodyPr>
            <a:noAutofit/>
          </a:bodyPr>
          <a:lstStyle/>
          <a:p>
            <a:r>
              <a:rPr lang="en-GB" sz="3200" b="1" dirty="0">
                <a:solidFill>
                  <a:srgbClr val="595959"/>
                </a:solidFill>
              </a:rPr>
              <a:t>% of people who remained in </a:t>
            </a:r>
            <a:r>
              <a:rPr lang="en-GB" sz="3200" b="1" u="sng" dirty="0">
                <a:solidFill>
                  <a:srgbClr val="595959"/>
                </a:solidFill>
              </a:rPr>
              <a:t>same</a:t>
            </a:r>
            <a:r>
              <a:rPr lang="en-GB" sz="3200" b="1" dirty="0">
                <a:solidFill>
                  <a:srgbClr val="595959"/>
                </a:solidFill>
              </a:rPr>
              <a:t> stage</a:t>
            </a:r>
          </a:p>
        </p:txBody>
      </p:sp>
      <p:sp>
        <p:nvSpPr>
          <p:cNvPr id="3" name="TextBox 2"/>
          <p:cNvSpPr txBox="1"/>
          <p:nvPr/>
        </p:nvSpPr>
        <p:spPr>
          <a:xfrm>
            <a:off x="2895600" y="5943600"/>
            <a:ext cx="6073080" cy="307777"/>
          </a:xfrm>
          <a:prstGeom prst="rect">
            <a:avLst/>
          </a:prstGeom>
          <a:noFill/>
        </p:spPr>
        <p:txBody>
          <a:bodyPr wrap="square" rtlCol="0">
            <a:spAutoFit/>
          </a:bodyPr>
          <a:lstStyle/>
          <a:p>
            <a:pPr algn="r"/>
            <a:r>
              <a:rPr lang="en-GB" sz="1400" dirty="0" smtClean="0">
                <a:solidFill>
                  <a:srgbClr val="595959"/>
                </a:solidFill>
                <a:latin typeface="Arial" pitchFamily="34" charset="0"/>
                <a:cs typeface="Arial" pitchFamily="34" charset="0"/>
              </a:rPr>
              <a:t>Average across all product categories covered by the project</a:t>
            </a:r>
            <a:endParaRPr lang="en-GB" sz="1400" dirty="0">
              <a:solidFill>
                <a:srgbClr val="595959"/>
              </a:solidFill>
              <a:latin typeface="Arial" pitchFamily="34" charset="0"/>
              <a:cs typeface="Arial" pitchFamily="34" charset="0"/>
            </a:endParaRPr>
          </a:p>
        </p:txBody>
      </p:sp>
      <p:cxnSp>
        <p:nvCxnSpPr>
          <p:cNvPr id="9" name="Straight Connector 8"/>
          <p:cNvCxnSpPr/>
          <p:nvPr/>
        </p:nvCxnSpPr>
        <p:spPr>
          <a:xfrm>
            <a:off x="467544" y="206084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0668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70%</a:t>
            </a:r>
            <a:endParaRPr lang="en-GB" sz="2200" b="1" dirty="0">
              <a:solidFill>
                <a:srgbClr val="FFFFFF"/>
              </a:solidFill>
              <a:latin typeface="Arial" pitchFamily="34" charset="0"/>
              <a:cs typeface="Arial" pitchFamily="34" charset="0"/>
            </a:endParaRPr>
          </a:p>
        </p:txBody>
      </p:sp>
      <p:sp>
        <p:nvSpPr>
          <p:cNvPr id="11" name="Rounded Rectangle 10"/>
          <p:cNvSpPr/>
          <p:nvPr/>
        </p:nvSpPr>
        <p:spPr>
          <a:xfrm>
            <a:off x="31242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46%</a:t>
            </a:r>
            <a:endParaRPr lang="en-GB" sz="2200" b="1" dirty="0">
              <a:solidFill>
                <a:srgbClr val="FFFFFF"/>
              </a:solidFill>
              <a:latin typeface="Arial" pitchFamily="34" charset="0"/>
              <a:cs typeface="Arial" pitchFamily="34" charset="0"/>
            </a:endParaRPr>
          </a:p>
        </p:txBody>
      </p:sp>
      <p:sp>
        <p:nvSpPr>
          <p:cNvPr id="12" name="Rounded Rectangle 11"/>
          <p:cNvSpPr/>
          <p:nvPr/>
        </p:nvSpPr>
        <p:spPr>
          <a:xfrm>
            <a:off x="51816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24%</a:t>
            </a:r>
            <a:endParaRPr lang="en-GB" sz="2200" b="1" dirty="0">
              <a:solidFill>
                <a:srgbClr val="FFFFFF"/>
              </a:solidFill>
              <a:latin typeface="Arial" pitchFamily="34" charset="0"/>
              <a:cs typeface="Arial" pitchFamily="34" charset="0"/>
            </a:endParaRPr>
          </a:p>
        </p:txBody>
      </p:sp>
      <p:sp>
        <p:nvSpPr>
          <p:cNvPr id="13" name="Rounded Rectangle 12"/>
          <p:cNvSpPr/>
          <p:nvPr/>
        </p:nvSpPr>
        <p:spPr>
          <a:xfrm>
            <a:off x="73152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38%</a:t>
            </a:r>
            <a:endParaRPr lang="en-GB" sz="2200"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1714443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lide21.jpg"/>
          <p:cNvPicPr>
            <a:picLocks noChangeAspect="1"/>
          </p:cNvPicPr>
          <p:nvPr/>
        </p:nvPicPr>
        <p:blipFill>
          <a:blip r:embed="rId2" cstate="print"/>
          <a:stretch>
            <a:fillRect/>
          </a:stretch>
        </p:blipFill>
        <p:spPr>
          <a:xfrm>
            <a:off x="0" y="1606731"/>
            <a:ext cx="9144000" cy="3644537"/>
          </a:xfrm>
          <a:prstGeom prst="rect">
            <a:avLst/>
          </a:prstGeom>
        </p:spPr>
      </p:pic>
      <p:sp>
        <p:nvSpPr>
          <p:cNvPr id="2" name="Title 1"/>
          <p:cNvSpPr>
            <a:spLocks noGrp="1"/>
          </p:cNvSpPr>
          <p:nvPr>
            <p:ph type="title"/>
          </p:nvPr>
        </p:nvSpPr>
        <p:spPr>
          <a:xfrm>
            <a:off x="457200" y="212502"/>
            <a:ext cx="8229600" cy="778098"/>
          </a:xfrm>
        </p:spPr>
        <p:txBody>
          <a:bodyPr>
            <a:noAutofit/>
          </a:bodyPr>
          <a:lstStyle/>
          <a:p>
            <a:r>
              <a:rPr lang="en-GB" sz="3200" b="1" dirty="0">
                <a:solidFill>
                  <a:srgbClr val="595959"/>
                </a:solidFill>
              </a:rPr>
              <a:t>Custo</a:t>
            </a:r>
            <a:r>
              <a:rPr lang="en-GB" sz="3200" b="1" dirty="0">
                <a:solidFill>
                  <a:schemeClr val="tx1">
                    <a:lumMod val="65000"/>
                    <a:lumOff val="35000"/>
                  </a:schemeClr>
                </a:solidFill>
              </a:rPr>
              <a:t>me</a:t>
            </a:r>
            <a:r>
              <a:rPr lang="en-GB" sz="3200" b="1" dirty="0">
                <a:solidFill>
                  <a:srgbClr val="595959"/>
                </a:solidFill>
              </a:rPr>
              <a:t>r Journey Movements</a:t>
            </a:r>
          </a:p>
        </p:txBody>
      </p:sp>
      <p:sp>
        <p:nvSpPr>
          <p:cNvPr id="4" name="Rounded Rectangle 3"/>
          <p:cNvSpPr/>
          <p:nvPr/>
        </p:nvSpPr>
        <p:spPr>
          <a:xfrm>
            <a:off x="3581400" y="1905000"/>
            <a:ext cx="683835" cy="408623"/>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b="1" dirty="0" smtClean="0">
                <a:solidFill>
                  <a:schemeClr val="tx1">
                    <a:lumMod val="65000"/>
                    <a:lumOff val="35000"/>
                  </a:schemeClr>
                </a:solidFill>
                <a:latin typeface="Arial" pitchFamily="34" charset="0"/>
                <a:cs typeface="Arial" pitchFamily="34" charset="0"/>
              </a:rPr>
              <a:t>15%</a:t>
            </a:r>
            <a:endParaRPr lang="en-GB" b="1" dirty="0">
              <a:solidFill>
                <a:schemeClr val="tx1">
                  <a:lumMod val="65000"/>
                  <a:lumOff val="35000"/>
                </a:schemeClr>
              </a:solidFill>
              <a:latin typeface="Arial" pitchFamily="34" charset="0"/>
              <a:cs typeface="Arial" pitchFamily="34" charset="0"/>
            </a:endParaRPr>
          </a:p>
        </p:txBody>
      </p:sp>
      <p:sp>
        <p:nvSpPr>
          <p:cNvPr id="15" name="Rounded Rectangle 14"/>
          <p:cNvSpPr/>
          <p:nvPr/>
        </p:nvSpPr>
        <p:spPr>
          <a:xfrm>
            <a:off x="5181600" y="4343400"/>
            <a:ext cx="553378" cy="408623"/>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b="1" dirty="0" smtClean="0">
                <a:solidFill>
                  <a:schemeClr val="tx1">
                    <a:lumMod val="65000"/>
                    <a:lumOff val="35000"/>
                  </a:schemeClr>
                </a:solidFill>
                <a:latin typeface="Arial" pitchFamily="34" charset="0"/>
                <a:cs typeface="Arial" pitchFamily="34" charset="0"/>
              </a:rPr>
              <a:t>5%</a:t>
            </a:r>
            <a:endParaRPr lang="en-GB" b="1" dirty="0">
              <a:solidFill>
                <a:schemeClr val="tx1">
                  <a:lumMod val="65000"/>
                  <a:lumOff val="35000"/>
                </a:schemeClr>
              </a:solidFill>
              <a:latin typeface="Arial" pitchFamily="34" charset="0"/>
              <a:cs typeface="Arial" pitchFamily="34" charset="0"/>
            </a:endParaRPr>
          </a:p>
        </p:txBody>
      </p:sp>
      <p:sp>
        <p:nvSpPr>
          <p:cNvPr id="18" name="Rounded Rectangle 17"/>
          <p:cNvSpPr/>
          <p:nvPr/>
        </p:nvSpPr>
        <p:spPr>
          <a:xfrm>
            <a:off x="7467600" y="4343400"/>
            <a:ext cx="683835" cy="408623"/>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b="1" dirty="0" smtClean="0">
                <a:solidFill>
                  <a:schemeClr val="tx1">
                    <a:lumMod val="65000"/>
                    <a:lumOff val="35000"/>
                  </a:schemeClr>
                </a:solidFill>
                <a:latin typeface="Arial" pitchFamily="34" charset="0"/>
                <a:cs typeface="Arial" pitchFamily="34" charset="0"/>
              </a:rPr>
              <a:t>10%</a:t>
            </a:r>
            <a:endParaRPr lang="en-GB" b="1" dirty="0">
              <a:solidFill>
                <a:schemeClr val="tx1">
                  <a:lumMod val="65000"/>
                  <a:lumOff val="35000"/>
                </a:schemeClr>
              </a:solidFill>
              <a:latin typeface="Arial" pitchFamily="34" charset="0"/>
              <a:cs typeface="Arial" pitchFamily="34" charset="0"/>
            </a:endParaRPr>
          </a:p>
        </p:txBody>
      </p:sp>
      <p:sp>
        <p:nvSpPr>
          <p:cNvPr id="19" name="Rounded Rectangle 18"/>
          <p:cNvSpPr/>
          <p:nvPr/>
        </p:nvSpPr>
        <p:spPr>
          <a:xfrm>
            <a:off x="10668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70%</a:t>
            </a:r>
            <a:endParaRPr lang="en-GB" sz="2200" b="1" dirty="0">
              <a:solidFill>
                <a:srgbClr val="FFFFFF"/>
              </a:solidFill>
              <a:latin typeface="Arial" pitchFamily="34" charset="0"/>
              <a:cs typeface="Arial" pitchFamily="34" charset="0"/>
            </a:endParaRPr>
          </a:p>
        </p:txBody>
      </p:sp>
      <p:sp>
        <p:nvSpPr>
          <p:cNvPr id="21" name="Rounded Rectangle 20"/>
          <p:cNvSpPr/>
          <p:nvPr/>
        </p:nvSpPr>
        <p:spPr>
          <a:xfrm>
            <a:off x="3124200" y="52578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46%</a:t>
            </a:r>
            <a:endParaRPr lang="en-GB" sz="2200" b="1" dirty="0">
              <a:solidFill>
                <a:srgbClr val="FFFFFF"/>
              </a:solidFill>
              <a:latin typeface="Arial" pitchFamily="34" charset="0"/>
              <a:cs typeface="Arial" pitchFamily="34" charset="0"/>
            </a:endParaRPr>
          </a:p>
        </p:txBody>
      </p:sp>
      <p:sp>
        <p:nvSpPr>
          <p:cNvPr id="23" name="Rounded Rectangle 22"/>
          <p:cNvSpPr/>
          <p:nvPr/>
        </p:nvSpPr>
        <p:spPr>
          <a:xfrm>
            <a:off x="5181600" y="52578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24%</a:t>
            </a:r>
            <a:endParaRPr lang="en-GB" sz="2200" b="1" dirty="0">
              <a:solidFill>
                <a:srgbClr val="FFFFFF"/>
              </a:solidFill>
              <a:latin typeface="Arial" pitchFamily="34" charset="0"/>
              <a:cs typeface="Arial" pitchFamily="34" charset="0"/>
            </a:endParaRPr>
          </a:p>
        </p:txBody>
      </p:sp>
      <p:sp>
        <p:nvSpPr>
          <p:cNvPr id="24" name="Rounded Rectangle 23"/>
          <p:cNvSpPr/>
          <p:nvPr/>
        </p:nvSpPr>
        <p:spPr>
          <a:xfrm>
            <a:off x="7315200" y="52578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38%</a:t>
            </a:r>
            <a:endParaRPr lang="en-GB" sz="2200" b="1" dirty="0">
              <a:solidFill>
                <a:srgbClr val="FFFFFF"/>
              </a:solidFill>
              <a:latin typeface="Arial" pitchFamily="34" charset="0"/>
              <a:cs typeface="Arial" pitchFamily="34" charset="0"/>
            </a:endParaRPr>
          </a:p>
        </p:txBody>
      </p:sp>
      <p:sp>
        <p:nvSpPr>
          <p:cNvPr id="12" name="TextBox 11"/>
          <p:cNvSpPr txBox="1"/>
          <p:nvPr/>
        </p:nvSpPr>
        <p:spPr>
          <a:xfrm>
            <a:off x="2895600" y="5943600"/>
            <a:ext cx="6073080" cy="307777"/>
          </a:xfrm>
          <a:prstGeom prst="rect">
            <a:avLst/>
          </a:prstGeom>
          <a:noFill/>
        </p:spPr>
        <p:txBody>
          <a:bodyPr wrap="square" rtlCol="0">
            <a:spAutoFit/>
          </a:bodyPr>
          <a:lstStyle/>
          <a:p>
            <a:pPr algn="r"/>
            <a:r>
              <a:rPr lang="en-GB" sz="1400" dirty="0" smtClean="0">
                <a:solidFill>
                  <a:srgbClr val="595959"/>
                </a:solidFill>
                <a:latin typeface="Arial" pitchFamily="34" charset="0"/>
                <a:cs typeface="Arial" pitchFamily="34" charset="0"/>
              </a:rPr>
              <a:t>Average across all product categories covered by the project</a:t>
            </a:r>
            <a:endParaRPr lang="en-GB" sz="1400" dirty="0">
              <a:solidFill>
                <a:srgbClr val="595959"/>
              </a:solidFill>
              <a:latin typeface="Arial" pitchFamily="34" charset="0"/>
              <a:cs typeface="Arial" pitchFamily="34" charset="0"/>
            </a:endParaRPr>
          </a:p>
        </p:txBody>
      </p:sp>
    </p:spTree>
    <p:extLst>
      <p:ext uri="{BB962C8B-B14F-4D97-AF65-F5344CB8AC3E}">
        <p14:creationId xmlns:p14="http://schemas.microsoft.com/office/powerpoint/2010/main" val="31219927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slide22.jpg"/>
          <p:cNvPicPr>
            <a:picLocks noChangeAspect="1"/>
          </p:cNvPicPr>
          <p:nvPr/>
        </p:nvPicPr>
        <p:blipFill>
          <a:blip r:embed="rId2" cstate="print"/>
          <a:stretch>
            <a:fillRect/>
          </a:stretch>
        </p:blipFill>
        <p:spPr>
          <a:xfrm>
            <a:off x="0" y="1603465"/>
            <a:ext cx="9144000" cy="3651069"/>
          </a:xfrm>
          <a:prstGeom prst="rect">
            <a:avLst/>
          </a:prstGeom>
        </p:spPr>
      </p:pic>
      <p:sp>
        <p:nvSpPr>
          <p:cNvPr id="2" name="Title 1"/>
          <p:cNvSpPr>
            <a:spLocks noGrp="1"/>
          </p:cNvSpPr>
          <p:nvPr>
            <p:ph type="title"/>
          </p:nvPr>
        </p:nvSpPr>
        <p:spPr/>
        <p:txBody>
          <a:bodyPr>
            <a:noAutofit/>
          </a:bodyPr>
          <a:lstStyle/>
          <a:p>
            <a:r>
              <a:rPr lang="en-GB" sz="3200" b="1" dirty="0">
                <a:solidFill>
                  <a:srgbClr val="595959"/>
                </a:solidFill>
              </a:rPr>
              <a:t>Customer Journey Movements</a:t>
            </a:r>
          </a:p>
        </p:txBody>
      </p:sp>
      <p:sp>
        <p:nvSpPr>
          <p:cNvPr id="12" name="Rounded Rectangle 11"/>
          <p:cNvSpPr/>
          <p:nvPr/>
        </p:nvSpPr>
        <p:spPr>
          <a:xfrm>
            <a:off x="838200" y="1828800"/>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35%</a:t>
            </a:r>
            <a:endParaRPr lang="en-GB" b="1" dirty="0">
              <a:solidFill>
                <a:srgbClr val="595959"/>
              </a:solidFill>
              <a:latin typeface="Arial" pitchFamily="34" charset="0"/>
              <a:cs typeface="Arial" pitchFamily="34" charset="0"/>
            </a:endParaRPr>
          </a:p>
        </p:txBody>
      </p:sp>
      <p:sp>
        <p:nvSpPr>
          <p:cNvPr id="13" name="Rounded Rectangle 12"/>
          <p:cNvSpPr/>
          <p:nvPr/>
        </p:nvSpPr>
        <p:spPr>
          <a:xfrm>
            <a:off x="5486400" y="4343400"/>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10%</a:t>
            </a:r>
            <a:endParaRPr lang="en-GB" b="1" dirty="0">
              <a:solidFill>
                <a:srgbClr val="595959"/>
              </a:solidFill>
              <a:latin typeface="Arial" pitchFamily="34" charset="0"/>
              <a:cs typeface="Arial" pitchFamily="34" charset="0"/>
            </a:endParaRPr>
          </a:p>
        </p:txBody>
      </p:sp>
      <p:sp>
        <p:nvSpPr>
          <p:cNvPr id="14" name="Rounded Rectangle 13"/>
          <p:cNvSpPr/>
          <p:nvPr/>
        </p:nvSpPr>
        <p:spPr>
          <a:xfrm>
            <a:off x="7791646" y="4255104"/>
            <a:ext cx="553378"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a:solidFill>
                  <a:srgbClr val="595959"/>
                </a:solidFill>
                <a:latin typeface="Arial" pitchFamily="34" charset="0"/>
                <a:cs typeface="Arial" pitchFamily="34" charset="0"/>
              </a:rPr>
              <a:t>9</a:t>
            </a:r>
            <a:r>
              <a:rPr lang="en-GB" b="1" dirty="0" smtClean="0">
                <a:solidFill>
                  <a:srgbClr val="595959"/>
                </a:solidFill>
                <a:latin typeface="Arial" pitchFamily="34" charset="0"/>
                <a:cs typeface="Arial" pitchFamily="34" charset="0"/>
              </a:rPr>
              <a:t>%</a:t>
            </a:r>
            <a:endParaRPr lang="en-GB" b="1" dirty="0">
              <a:solidFill>
                <a:srgbClr val="595959"/>
              </a:solidFill>
              <a:latin typeface="Arial" pitchFamily="34" charset="0"/>
              <a:cs typeface="Arial" pitchFamily="34" charset="0"/>
            </a:endParaRPr>
          </a:p>
        </p:txBody>
      </p:sp>
      <p:sp>
        <p:nvSpPr>
          <p:cNvPr id="26" name="Rounded Rectangle 25"/>
          <p:cNvSpPr/>
          <p:nvPr/>
        </p:nvSpPr>
        <p:spPr>
          <a:xfrm>
            <a:off x="1066800" y="47244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70%</a:t>
            </a:r>
            <a:endParaRPr lang="en-GB" sz="2200" b="1" dirty="0">
              <a:solidFill>
                <a:srgbClr val="FFFFFF"/>
              </a:solidFill>
              <a:latin typeface="Arial" pitchFamily="34" charset="0"/>
              <a:cs typeface="Arial" pitchFamily="34" charset="0"/>
            </a:endParaRPr>
          </a:p>
        </p:txBody>
      </p:sp>
      <p:sp>
        <p:nvSpPr>
          <p:cNvPr id="27" name="Rounded Rectangle 26"/>
          <p:cNvSpPr/>
          <p:nvPr/>
        </p:nvSpPr>
        <p:spPr>
          <a:xfrm>
            <a:off x="31242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46%</a:t>
            </a:r>
            <a:endParaRPr lang="en-GB" sz="2200" b="1" dirty="0">
              <a:solidFill>
                <a:srgbClr val="FFFFFF"/>
              </a:solidFill>
              <a:latin typeface="Arial" pitchFamily="34" charset="0"/>
              <a:cs typeface="Arial" pitchFamily="34" charset="0"/>
            </a:endParaRPr>
          </a:p>
        </p:txBody>
      </p:sp>
      <p:sp>
        <p:nvSpPr>
          <p:cNvPr id="28" name="Rounded Rectangle 27"/>
          <p:cNvSpPr/>
          <p:nvPr/>
        </p:nvSpPr>
        <p:spPr>
          <a:xfrm>
            <a:off x="5181600" y="52578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24%</a:t>
            </a:r>
            <a:endParaRPr lang="en-GB" sz="2200" b="1" dirty="0">
              <a:solidFill>
                <a:srgbClr val="FFFFFF"/>
              </a:solidFill>
              <a:latin typeface="Arial" pitchFamily="34" charset="0"/>
              <a:cs typeface="Arial" pitchFamily="34" charset="0"/>
            </a:endParaRPr>
          </a:p>
        </p:txBody>
      </p:sp>
      <p:sp>
        <p:nvSpPr>
          <p:cNvPr id="29" name="Rounded Rectangle 28"/>
          <p:cNvSpPr/>
          <p:nvPr/>
        </p:nvSpPr>
        <p:spPr>
          <a:xfrm>
            <a:off x="7315200" y="52578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38%</a:t>
            </a:r>
            <a:endParaRPr lang="en-GB" sz="2200" b="1" dirty="0">
              <a:solidFill>
                <a:srgbClr val="FFFFFF"/>
              </a:solidFill>
              <a:latin typeface="Arial" pitchFamily="34" charset="0"/>
              <a:cs typeface="Arial" pitchFamily="34" charset="0"/>
            </a:endParaRPr>
          </a:p>
        </p:txBody>
      </p:sp>
      <p:sp>
        <p:nvSpPr>
          <p:cNvPr id="15" name="TextBox 14"/>
          <p:cNvSpPr txBox="1"/>
          <p:nvPr/>
        </p:nvSpPr>
        <p:spPr>
          <a:xfrm>
            <a:off x="2895600" y="5943600"/>
            <a:ext cx="6073080" cy="307777"/>
          </a:xfrm>
          <a:prstGeom prst="rect">
            <a:avLst/>
          </a:prstGeom>
          <a:noFill/>
        </p:spPr>
        <p:txBody>
          <a:bodyPr wrap="square" rtlCol="0">
            <a:spAutoFit/>
          </a:bodyPr>
          <a:lstStyle/>
          <a:p>
            <a:pPr algn="r"/>
            <a:r>
              <a:rPr lang="en-GB" sz="1400" dirty="0" smtClean="0">
                <a:solidFill>
                  <a:srgbClr val="595959"/>
                </a:solidFill>
                <a:latin typeface="Arial" pitchFamily="34" charset="0"/>
                <a:cs typeface="Arial" pitchFamily="34" charset="0"/>
              </a:rPr>
              <a:t>Average across all product categories covered by the project</a:t>
            </a:r>
            <a:endParaRPr lang="en-GB" sz="1400" dirty="0">
              <a:solidFill>
                <a:srgbClr val="595959"/>
              </a:solidFill>
              <a:latin typeface="Arial" pitchFamily="34" charset="0"/>
              <a:cs typeface="Arial" pitchFamily="34" charset="0"/>
            </a:endParaRPr>
          </a:p>
        </p:txBody>
      </p:sp>
    </p:spTree>
    <p:extLst>
      <p:ext uri="{BB962C8B-B14F-4D97-AF65-F5344CB8AC3E}">
        <p14:creationId xmlns:p14="http://schemas.microsoft.com/office/powerpoint/2010/main" val="5211335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lide23.jpg"/>
          <p:cNvPicPr>
            <a:picLocks noChangeAspect="1"/>
          </p:cNvPicPr>
          <p:nvPr/>
        </p:nvPicPr>
        <p:blipFill>
          <a:blip r:embed="rId2" cstate="print"/>
          <a:stretch>
            <a:fillRect/>
          </a:stretch>
        </p:blipFill>
        <p:spPr>
          <a:xfrm>
            <a:off x="0" y="1472837"/>
            <a:ext cx="9144000" cy="3912326"/>
          </a:xfrm>
          <a:prstGeom prst="rect">
            <a:avLst/>
          </a:prstGeom>
        </p:spPr>
      </p:pic>
      <p:sp>
        <p:nvSpPr>
          <p:cNvPr id="2" name="Title 1"/>
          <p:cNvSpPr>
            <a:spLocks noGrp="1"/>
          </p:cNvSpPr>
          <p:nvPr>
            <p:ph type="title"/>
          </p:nvPr>
        </p:nvSpPr>
        <p:spPr/>
        <p:txBody>
          <a:bodyPr>
            <a:noAutofit/>
          </a:bodyPr>
          <a:lstStyle/>
          <a:p>
            <a:r>
              <a:rPr lang="en-GB" sz="3200" b="1" dirty="0">
                <a:solidFill>
                  <a:srgbClr val="595959"/>
                </a:solidFill>
              </a:rPr>
              <a:t>Customer Journey Movements</a:t>
            </a:r>
          </a:p>
        </p:txBody>
      </p:sp>
      <p:sp>
        <p:nvSpPr>
          <p:cNvPr id="12" name="Rounded Rectangle 11"/>
          <p:cNvSpPr/>
          <p:nvPr/>
        </p:nvSpPr>
        <p:spPr>
          <a:xfrm>
            <a:off x="788610" y="1850571"/>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28%</a:t>
            </a:r>
            <a:endParaRPr lang="en-GB" b="1" dirty="0">
              <a:solidFill>
                <a:srgbClr val="595959"/>
              </a:solidFill>
              <a:latin typeface="Arial" pitchFamily="34" charset="0"/>
              <a:cs typeface="Arial" pitchFamily="34" charset="0"/>
            </a:endParaRPr>
          </a:p>
        </p:txBody>
      </p:sp>
      <p:sp>
        <p:nvSpPr>
          <p:cNvPr id="13" name="Rounded Rectangle 12"/>
          <p:cNvSpPr/>
          <p:nvPr/>
        </p:nvSpPr>
        <p:spPr>
          <a:xfrm>
            <a:off x="2922210" y="1850571"/>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30%</a:t>
            </a:r>
            <a:endParaRPr lang="en-GB" b="1" dirty="0">
              <a:solidFill>
                <a:srgbClr val="595959"/>
              </a:solidFill>
              <a:latin typeface="Arial" pitchFamily="34" charset="0"/>
              <a:cs typeface="Arial" pitchFamily="34" charset="0"/>
            </a:endParaRPr>
          </a:p>
        </p:txBody>
      </p:sp>
      <p:sp>
        <p:nvSpPr>
          <p:cNvPr id="14" name="Rounded Rectangle 13"/>
          <p:cNvSpPr/>
          <p:nvPr/>
        </p:nvSpPr>
        <p:spPr>
          <a:xfrm>
            <a:off x="7522028" y="4339771"/>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18%</a:t>
            </a:r>
            <a:endParaRPr lang="en-GB" b="1" dirty="0">
              <a:solidFill>
                <a:srgbClr val="595959"/>
              </a:solidFill>
              <a:latin typeface="Arial" pitchFamily="34" charset="0"/>
              <a:cs typeface="Arial" pitchFamily="34" charset="0"/>
            </a:endParaRPr>
          </a:p>
        </p:txBody>
      </p:sp>
      <p:sp>
        <p:nvSpPr>
          <p:cNvPr id="20" name="Rounded Rectangle 19"/>
          <p:cNvSpPr/>
          <p:nvPr/>
        </p:nvSpPr>
        <p:spPr>
          <a:xfrm>
            <a:off x="1066800" y="4953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70%</a:t>
            </a:r>
            <a:endParaRPr lang="en-GB" sz="2200" b="1" dirty="0">
              <a:solidFill>
                <a:srgbClr val="FFFFFF"/>
              </a:solidFill>
              <a:latin typeface="Arial" pitchFamily="34" charset="0"/>
              <a:cs typeface="Arial" pitchFamily="34" charset="0"/>
            </a:endParaRPr>
          </a:p>
        </p:txBody>
      </p:sp>
      <p:sp>
        <p:nvSpPr>
          <p:cNvPr id="25" name="Rounded Rectangle 24"/>
          <p:cNvSpPr/>
          <p:nvPr/>
        </p:nvSpPr>
        <p:spPr>
          <a:xfrm>
            <a:off x="3124200" y="4953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46%</a:t>
            </a:r>
            <a:endParaRPr lang="en-GB" sz="2200" b="1" dirty="0">
              <a:solidFill>
                <a:srgbClr val="FFFFFF"/>
              </a:solidFill>
              <a:latin typeface="Arial" pitchFamily="34" charset="0"/>
              <a:cs typeface="Arial" pitchFamily="34" charset="0"/>
            </a:endParaRPr>
          </a:p>
        </p:txBody>
      </p:sp>
      <p:sp>
        <p:nvSpPr>
          <p:cNvPr id="28" name="Rounded Rectangle 27"/>
          <p:cNvSpPr/>
          <p:nvPr/>
        </p:nvSpPr>
        <p:spPr>
          <a:xfrm>
            <a:off x="51816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24%</a:t>
            </a:r>
            <a:endParaRPr lang="en-GB" sz="2200" b="1" dirty="0">
              <a:solidFill>
                <a:srgbClr val="FFFFFF"/>
              </a:solidFill>
              <a:latin typeface="Arial" pitchFamily="34" charset="0"/>
              <a:cs typeface="Arial" pitchFamily="34" charset="0"/>
            </a:endParaRPr>
          </a:p>
        </p:txBody>
      </p:sp>
      <p:sp>
        <p:nvSpPr>
          <p:cNvPr id="29" name="Rounded Rectangle 28"/>
          <p:cNvSpPr/>
          <p:nvPr/>
        </p:nvSpPr>
        <p:spPr>
          <a:xfrm>
            <a:off x="7315200" y="4953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38%</a:t>
            </a:r>
            <a:endParaRPr lang="en-GB" sz="2200" b="1" dirty="0">
              <a:solidFill>
                <a:srgbClr val="FFFFFF"/>
              </a:solidFill>
              <a:latin typeface="Arial" pitchFamily="34" charset="0"/>
              <a:cs typeface="Arial" pitchFamily="34" charset="0"/>
            </a:endParaRPr>
          </a:p>
        </p:txBody>
      </p:sp>
      <p:sp>
        <p:nvSpPr>
          <p:cNvPr id="15" name="TextBox 14"/>
          <p:cNvSpPr txBox="1"/>
          <p:nvPr/>
        </p:nvSpPr>
        <p:spPr>
          <a:xfrm>
            <a:off x="2895600" y="5943600"/>
            <a:ext cx="6073080" cy="307777"/>
          </a:xfrm>
          <a:prstGeom prst="rect">
            <a:avLst/>
          </a:prstGeom>
          <a:noFill/>
        </p:spPr>
        <p:txBody>
          <a:bodyPr wrap="square" rtlCol="0">
            <a:spAutoFit/>
          </a:bodyPr>
          <a:lstStyle/>
          <a:p>
            <a:pPr algn="r"/>
            <a:r>
              <a:rPr lang="en-GB" sz="1400" dirty="0" smtClean="0">
                <a:solidFill>
                  <a:srgbClr val="595959"/>
                </a:solidFill>
                <a:latin typeface="Arial" pitchFamily="34" charset="0"/>
                <a:cs typeface="Arial" pitchFamily="34" charset="0"/>
              </a:rPr>
              <a:t>Average across all product categories covered by the project</a:t>
            </a:r>
            <a:endParaRPr lang="en-GB" sz="1400" dirty="0">
              <a:solidFill>
                <a:srgbClr val="595959"/>
              </a:solidFill>
              <a:latin typeface="Arial" pitchFamily="34" charset="0"/>
              <a:cs typeface="Arial" pitchFamily="34" charset="0"/>
            </a:endParaRPr>
          </a:p>
        </p:txBody>
      </p:sp>
    </p:spTree>
    <p:extLst>
      <p:ext uri="{BB962C8B-B14F-4D97-AF65-F5344CB8AC3E}">
        <p14:creationId xmlns:p14="http://schemas.microsoft.com/office/powerpoint/2010/main" val="35493420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Slide24.jpg"/>
          <p:cNvPicPr>
            <a:picLocks noChangeAspect="1"/>
          </p:cNvPicPr>
          <p:nvPr/>
        </p:nvPicPr>
        <p:blipFill>
          <a:blip r:embed="rId2" cstate="print"/>
          <a:stretch>
            <a:fillRect/>
          </a:stretch>
        </p:blipFill>
        <p:spPr>
          <a:xfrm>
            <a:off x="0" y="1472837"/>
            <a:ext cx="9144000" cy="3912326"/>
          </a:xfrm>
          <a:prstGeom prst="rect">
            <a:avLst/>
          </a:prstGeom>
        </p:spPr>
      </p:pic>
      <p:sp>
        <p:nvSpPr>
          <p:cNvPr id="2" name="Title 1"/>
          <p:cNvSpPr>
            <a:spLocks noGrp="1"/>
          </p:cNvSpPr>
          <p:nvPr>
            <p:ph type="title"/>
          </p:nvPr>
        </p:nvSpPr>
        <p:spPr/>
        <p:txBody>
          <a:bodyPr>
            <a:noAutofit/>
          </a:bodyPr>
          <a:lstStyle/>
          <a:p>
            <a:r>
              <a:rPr lang="en-GB" sz="3200" b="1" dirty="0">
                <a:solidFill>
                  <a:srgbClr val="595959"/>
                </a:solidFill>
              </a:rPr>
              <a:t>Customer Journey Movements</a:t>
            </a:r>
          </a:p>
        </p:txBody>
      </p:sp>
      <p:sp>
        <p:nvSpPr>
          <p:cNvPr id="13" name="Rounded Rectangle 12"/>
          <p:cNvSpPr/>
          <p:nvPr/>
        </p:nvSpPr>
        <p:spPr>
          <a:xfrm>
            <a:off x="868900" y="1879599"/>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39%</a:t>
            </a:r>
            <a:endParaRPr lang="en-GB" b="1" dirty="0">
              <a:solidFill>
                <a:srgbClr val="595959"/>
              </a:solidFill>
              <a:latin typeface="Arial" pitchFamily="34" charset="0"/>
              <a:cs typeface="Arial" pitchFamily="34" charset="0"/>
            </a:endParaRPr>
          </a:p>
        </p:txBody>
      </p:sp>
      <p:sp>
        <p:nvSpPr>
          <p:cNvPr id="14" name="Rounded Rectangle 13"/>
          <p:cNvSpPr/>
          <p:nvPr/>
        </p:nvSpPr>
        <p:spPr>
          <a:xfrm>
            <a:off x="2752876" y="4299273"/>
            <a:ext cx="683835"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smtClean="0">
                <a:solidFill>
                  <a:srgbClr val="595959"/>
                </a:solidFill>
                <a:latin typeface="Arial" pitchFamily="34" charset="0"/>
                <a:cs typeface="Arial" pitchFamily="34" charset="0"/>
              </a:rPr>
              <a:t>14%</a:t>
            </a:r>
            <a:endParaRPr lang="en-GB" b="1" dirty="0">
              <a:solidFill>
                <a:srgbClr val="595959"/>
              </a:solidFill>
              <a:latin typeface="Arial" pitchFamily="34" charset="0"/>
              <a:cs typeface="Arial" pitchFamily="34" charset="0"/>
            </a:endParaRPr>
          </a:p>
        </p:txBody>
      </p:sp>
      <p:sp>
        <p:nvSpPr>
          <p:cNvPr id="15" name="Rounded Rectangle 14"/>
          <p:cNvSpPr/>
          <p:nvPr/>
        </p:nvSpPr>
        <p:spPr>
          <a:xfrm>
            <a:off x="5071533" y="4348238"/>
            <a:ext cx="553378" cy="408623"/>
          </a:xfrm>
          <a:prstGeom prst="roundRect">
            <a:avLst/>
          </a:prstGeom>
          <a:noFill/>
          <a:ln>
            <a:noFill/>
          </a:ln>
          <a:effectLst/>
        </p:spPr>
        <p:style>
          <a:lnRef idx="1">
            <a:schemeClr val="accent3"/>
          </a:lnRef>
          <a:fillRef idx="2">
            <a:schemeClr val="accent3"/>
          </a:fillRef>
          <a:effectRef idx="1">
            <a:schemeClr val="accent3"/>
          </a:effectRef>
          <a:fontRef idx="minor">
            <a:schemeClr val="dk1"/>
          </a:fontRef>
        </p:style>
        <p:txBody>
          <a:bodyPr wrap="none" rtlCol="0" anchor="ctr">
            <a:spAutoFit/>
          </a:bodyPr>
          <a:lstStyle/>
          <a:p>
            <a:pPr algn="ctr"/>
            <a:r>
              <a:rPr lang="en-GB" b="1" dirty="0">
                <a:solidFill>
                  <a:srgbClr val="595959"/>
                </a:solidFill>
                <a:latin typeface="Arial" pitchFamily="34" charset="0"/>
                <a:cs typeface="Arial" pitchFamily="34" charset="0"/>
              </a:rPr>
              <a:t>9</a:t>
            </a:r>
            <a:r>
              <a:rPr lang="en-GB" b="1" dirty="0" smtClean="0">
                <a:solidFill>
                  <a:srgbClr val="595959"/>
                </a:solidFill>
                <a:latin typeface="Arial" pitchFamily="34" charset="0"/>
                <a:cs typeface="Arial" pitchFamily="34" charset="0"/>
              </a:rPr>
              <a:t>%</a:t>
            </a:r>
            <a:endParaRPr lang="en-GB" b="1" dirty="0">
              <a:solidFill>
                <a:srgbClr val="595959"/>
              </a:solidFill>
              <a:latin typeface="Arial" pitchFamily="34" charset="0"/>
              <a:cs typeface="Arial" pitchFamily="34" charset="0"/>
            </a:endParaRPr>
          </a:p>
        </p:txBody>
      </p:sp>
      <p:sp>
        <p:nvSpPr>
          <p:cNvPr id="22" name="Rounded Rectangle 21"/>
          <p:cNvSpPr/>
          <p:nvPr/>
        </p:nvSpPr>
        <p:spPr>
          <a:xfrm>
            <a:off x="1066800" y="5334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70%</a:t>
            </a:r>
            <a:endParaRPr lang="en-GB" sz="2200" b="1" dirty="0">
              <a:solidFill>
                <a:srgbClr val="FFFFFF"/>
              </a:solidFill>
              <a:latin typeface="Arial" pitchFamily="34" charset="0"/>
              <a:cs typeface="Arial" pitchFamily="34" charset="0"/>
            </a:endParaRPr>
          </a:p>
        </p:txBody>
      </p:sp>
      <p:sp>
        <p:nvSpPr>
          <p:cNvPr id="25" name="Rounded Rectangle 24"/>
          <p:cNvSpPr/>
          <p:nvPr/>
        </p:nvSpPr>
        <p:spPr>
          <a:xfrm>
            <a:off x="3124200" y="5334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46%</a:t>
            </a:r>
            <a:endParaRPr lang="en-GB" sz="2200" b="1" dirty="0">
              <a:solidFill>
                <a:srgbClr val="FFFFFF"/>
              </a:solidFill>
              <a:latin typeface="Arial" pitchFamily="34" charset="0"/>
              <a:cs typeface="Arial" pitchFamily="34" charset="0"/>
            </a:endParaRPr>
          </a:p>
        </p:txBody>
      </p:sp>
      <p:sp>
        <p:nvSpPr>
          <p:cNvPr id="26" name="Rounded Rectangle 25"/>
          <p:cNvSpPr/>
          <p:nvPr/>
        </p:nvSpPr>
        <p:spPr>
          <a:xfrm>
            <a:off x="5181600" y="53340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24%</a:t>
            </a:r>
            <a:endParaRPr lang="en-GB" sz="2200" b="1" dirty="0">
              <a:solidFill>
                <a:srgbClr val="FFFFFF"/>
              </a:solidFill>
              <a:latin typeface="Arial" pitchFamily="34" charset="0"/>
              <a:cs typeface="Arial" pitchFamily="34" charset="0"/>
            </a:endParaRPr>
          </a:p>
        </p:txBody>
      </p:sp>
      <p:sp>
        <p:nvSpPr>
          <p:cNvPr id="27" name="Rounded Rectangle 26"/>
          <p:cNvSpPr/>
          <p:nvPr/>
        </p:nvSpPr>
        <p:spPr>
          <a:xfrm>
            <a:off x="7315200" y="3657600"/>
            <a:ext cx="792818" cy="47672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pPr algn="ctr"/>
            <a:r>
              <a:rPr lang="en-GB" sz="2200" b="1" dirty="0" smtClean="0">
                <a:solidFill>
                  <a:srgbClr val="FFFFFF"/>
                </a:solidFill>
                <a:latin typeface="Arial" pitchFamily="34" charset="0"/>
                <a:cs typeface="Arial" pitchFamily="34" charset="0"/>
              </a:rPr>
              <a:t>38%</a:t>
            </a:r>
            <a:endParaRPr lang="en-GB" sz="2200" b="1" dirty="0">
              <a:solidFill>
                <a:srgbClr val="FFFFFF"/>
              </a:solidFill>
              <a:latin typeface="Arial" pitchFamily="34" charset="0"/>
              <a:cs typeface="Arial" pitchFamily="34" charset="0"/>
            </a:endParaRPr>
          </a:p>
        </p:txBody>
      </p:sp>
      <p:sp>
        <p:nvSpPr>
          <p:cNvPr id="12" name="TextBox 11"/>
          <p:cNvSpPr txBox="1"/>
          <p:nvPr/>
        </p:nvSpPr>
        <p:spPr>
          <a:xfrm>
            <a:off x="2895600" y="5943600"/>
            <a:ext cx="6073080" cy="307777"/>
          </a:xfrm>
          <a:prstGeom prst="rect">
            <a:avLst/>
          </a:prstGeom>
          <a:noFill/>
        </p:spPr>
        <p:txBody>
          <a:bodyPr wrap="square" rtlCol="0">
            <a:spAutoFit/>
          </a:bodyPr>
          <a:lstStyle/>
          <a:p>
            <a:pPr algn="r"/>
            <a:r>
              <a:rPr lang="en-GB" sz="1400" dirty="0" smtClean="0">
                <a:solidFill>
                  <a:srgbClr val="595959"/>
                </a:solidFill>
                <a:latin typeface="Arial" pitchFamily="34" charset="0"/>
                <a:cs typeface="Arial" pitchFamily="34" charset="0"/>
              </a:rPr>
              <a:t>Average across all product categories covered by the project</a:t>
            </a:r>
            <a:endParaRPr lang="en-GB" sz="1400" dirty="0">
              <a:solidFill>
                <a:srgbClr val="595959"/>
              </a:solidFill>
              <a:latin typeface="Arial" pitchFamily="34" charset="0"/>
              <a:cs typeface="Arial" pitchFamily="34" charset="0"/>
            </a:endParaRPr>
          </a:p>
        </p:txBody>
      </p:sp>
    </p:spTree>
    <p:extLst>
      <p:ext uri="{BB962C8B-B14F-4D97-AF65-F5344CB8AC3E}">
        <p14:creationId xmlns:p14="http://schemas.microsoft.com/office/powerpoint/2010/main" val="662255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normAutofit/>
          </a:bodyPr>
          <a:lstStyle/>
          <a:p>
            <a:r>
              <a:rPr lang="en-GB" sz="3600" dirty="0" smtClean="0">
                <a:solidFill>
                  <a:schemeClr val="tx1">
                    <a:lumMod val="65000"/>
                    <a:lumOff val="35000"/>
                  </a:schemeClr>
                </a:solidFill>
                <a:latin typeface="Arial" charset="0"/>
                <a:ea typeface="Arial" charset="0"/>
                <a:cs typeface="Arial" charset="0"/>
              </a:rPr>
              <a:t>Total encounters which generated a “feel” response</a:t>
            </a:r>
            <a:endParaRPr lang="en-US" sz="3600" dirty="0">
              <a:solidFill>
                <a:schemeClr val="tx1">
                  <a:lumMod val="65000"/>
                  <a:lumOff val="35000"/>
                </a:schemeClr>
              </a:solidFill>
            </a:endParaRPr>
          </a:p>
        </p:txBody>
      </p:sp>
      <p:pic>
        <p:nvPicPr>
          <p:cNvPr id="5" name="Picture 4" descr="Chart1.jpg"/>
          <p:cNvPicPr>
            <a:picLocks noChangeAspect="1"/>
          </p:cNvPicPr>
          <p:nvPr/>
        </p:nvPicPr>
        <p:blipFill>
          <a:blip r:embed="rId2" cstate="print"/>
          <a:stretch>
            <a:fillRect/>
          </a:stretch>
        </p:blipFill>
        <p:spPr>
          <a:xfrm>
            <a:off x="252984" y="1752600"/>
            <a:ext cx="8638032" cy="432816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normAutofit/>
          </a:bodyPr>
          <a:lstStyle/>
          <a:p>
            <a:r>
              <a:rPr lang="en-GB" sz="3600" dirty="0" smtClean="0">
                <a:latin typeface="Arial" charset="0"/>
                <a:ea typeface="Arial" charset="0"/>
                <a:cs typeface="Arial" charset="0"/>
              </a:rPr>
              <a:t>Total encounters which generated a “do” response</a:t>
            </a:r>
            <a:endParaRPr lang="en-US" sz="3600" dirty="0"/>
          </a:p>
        </p:txBody>
      </p:sp>
      <p:pic>
        <p:nvPicPr>
          <p:cNvPr id="4" name="Picture 3" descr="Chart2.jpg"/>
          <p:cNvPicPr>
            <a:picLocks noChangeAspect="1"/>
          </p:cNvPicPr>
          <p:nvPr/>
        </p:nvPicPr>
        <p:blipFill>
          <a:blip r:embed="rId2" cstate="print"/>
          <a:stretch>
            <a:fillRect/>
          </a:stretch>
        </p:blipFill>
        <p:spPr>
          <a:xfrm>
            <a:off x="252984" y="1676400"/>
            <a:ext cx="8638032" cy="432816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27.jpg"/>
          <p:cNvPicPr>
            <a:picLocks noChangeAspect="1"/>
          </p:cNvPicPr>
          <p:nvPr/>
        </p:nvPicPr>
        <p:blipFill>
          <a:blip r:embed="rId2" cstate="print"/>
          <a:stretch>
            <a:fillRect/>
          </a:stretch>
        </p:blipFill>
        <p:spPr>
          <a:xfrm>
            <a:off x="2451100" y="2138788"/>
            <a:ext cx="5388429" cy="2932611"/>
          </a:xfrm>
          <a:prstGeom prst="rect">
            <a:avLst/>
          </a:prstGeom>
        </p:spPr>
      </p:pic>
      <p:sp>
        <p:nvSpPr>
          <p:cNvPr id="2" name="Title 1"/>
          <p:cNvSpPr>
            <a:spLocks noGrp="1"/>
          </p:cNvSpPr>
          <p:nvPr>
            <p:ph type="ctrTitle"/>
          </p:nvPr>
        </p:nvSpPr>
        <p:spPr>
          <a:xfrm>
            <a:off x="685800" y="-76200"/>
            <a:ext cx="7543800" cy="1470025"/>
          </a:xfrm>
        </p:spPr>
        <p:txBody>
          <a:bodyPr>
            <a:normAutofit/>
          </a:bodyPr>
          <a:lstStyle/>
          <a:p>
            <a:pPr algn="l"/>
            <a:r>
              <a:rPr lang="en-GB" sz="3200" dirty="0" smtClean="0"/>
              <a:t>Impact of each </a:t>
            </a:r>
            <a:r>
              <a:rPr lang="en-GB" sz="3200" dirty="0" err="1" smtClean="0"/>
              <a:t>touchpoint</a:t>
            </a:r>
            <a:r>
              <a:rPr lang="en-GB" sz="3200" dirty="0" smtClean="0"/>
              <a:t> on ‘feel’ and ‘do’ responses</a:t>
            </a:r>
            <a:endParaRPr lang="en-US" sz="3200" dirty="0"/>
          </a:p>
        </p:txBody>
      </p:sp>
      <p:sp>
        <p:nvSpPr>
          <p:cNvPr id="4" name="Up Arrow 3"/>
          <p:cNvSpPr/>
          <p:nvPr/>
        </p:nvSpPr>
        <p:spPr>
          <a:xfrm>
            <a:off x="609600" y="1620290"/>
            <a:ext cx="547352" cy="4163398"/>
          </a:xfrm>
          <a:prstGeom prst="upArrow">
            <a:avLst/>
          </a:prstGeom>
          <a:solidFill>
            <a:schemeClr val="tx1">
              <a:lumMod val="50000"/>
              <a:lumOff val="5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vert="vert270" rtlCol="0" anchor="ctr">
            <a:noAutofit/>
          </a:bodyPr>
          <a:lstStyle/>
          <a:p>
            <a:pPr algn="ctr"/>
            <a:r>
              <a:rPr lang="en-GB" sz="1400" b="1" dirty="0" smtClean="0">
                <a:solidFill>
                  <a:schemeClr val="bg1"/>
                </a:solidFill>
                <a:latin typeface="+mj-lt"/>
              </a:rPr>
              <a:t> </a:t>
            </a:r>
            <a:endParaRPr lang="en-GB" sz="1400" b="1" dirty="0">
              <a:solidFill>
                <a:schemeClr val="bg1"/>
              </a:solidFill>
              <a:latin typeface="+mj-lt"/>
            </a:endParaRPr>
          </a:p>
        </p:txBody>
      </p:sp>
      <p:sp>
        <p:nvSpPr>
          <p:cNvPr id="5" name="Up Arrow 4"/>
          <p:cNvSpPr/>
          <p:nvPr/>
        </p:nvSpPr>
        <p:spPr>
          <a:xfrm rot="5400000">
            <a:off x="4330610" y="1807425"/>
            <a:ext cx="547352" cy="7709972"/>
          </a:xfrm>
          <a:prstGeom prst="upArrow">
            <a:avLst/>
          </a:prstGeom>
          <a:solidFill>
            <a:schemeClr val="tx1">
              <a:lumMod val="50000"/>
              <a:lumOff val="5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vert="vert270" rtlCol="0" anchor="ctr">
            <a:noAutofit/>
          </a:bodyPr>
          <a:lstStyle/>
          <a:p>
            <a:pPr algn="ctr"/>
            <a:r>
              <a:rPr lang="en-GB" sz="1400" b="1" dirty="0" smtClean="0">
                <a:solidFill>
                  <a:schemeClr val="bg1"/>
                </a:solidFill>
                <a:latin typeface="+mj-lt"/>
              </a:rPr>
              <a:t> </a:t>
            </a:r>
            <a:endParaRPr lang="en-GB" sz="1400" b="1" dirty="0">
              <a:solidFill>
                <a:schemeClr val="bg1"/>
              </a:solidFill>
              <a:latin typeface="+mj-lt"/>
            </a:endParaRPr>
          </a:p>
        </p:txBody>
      </p:sp>
      <p:graphicFrame>
        <p:nvGraphicFramePr>
          <p:cNvPr id="6" name="Chart 5"/>
          <p:cNvGraphicFramePr>
            <a:graphicFrameLocks/>
          </p:cNvGraphicFramePr>
          <p:nvPr>
            <p:extLst>
              <p:ext uri="{D42A27DB-BD31-4B8C-83A1-F6EECF244321}">
                <p14:modId xmlns:p14="http://schemas.microsoft.com/office/powerpoint/2010/main" val="3419265554"/>
              </p:ext>
            </p:extLst>
          </p:nvPr>
        </p:nvGraphicFramePr>
        <p:xfrm>
          <a:off x="1121709" y="1524000"/>
          <a:ext cx="7717491" cy="386473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981200" y="5859888"/>
            <a:ext cx="5715000" cy="646331"/>
          </a:xfrm>
          <a:prstGeom prst="rect">
            <a:avLst/>
          </a:prstGeom>
          <a:noFill/>
        </p:spPr>
        <p:txBody>
          <a:bodyPr wrap="square" rtlCol="0">
            <a:spAutoFit/>
          </a:bodyPr>
          <a:lstStyle/>
          <a:p>
            <a:r>
              <a:rPr lang="en-GB" b="1" dirty="0" smtClean="0">
                <a:solidFill>
                  <a:srgbClr val="595959"/>
                </a:solidFill>
                <a:latin typeface="Arial"/>
                <a:cs typeface="Arial"/>
              </a:rPr>
              <a:t>% of  encounters resulting in a ‘feel’ response</a:t>
            </a:r>
          </a:p>
          <a:p>
            <a:endParaRPr lang="en-US" dirty="0">
              <a:solidFill>
                <a:srgbClr val="595959"/>
              </a:solidFill>
              <a:latin typeface="Arial"/>
              <a:cs typeface="Arial"/>
            </a:endParaRPr>
          </a:p>
        </p:txBody>
      </p:sp>
      <p:sp>
        <p:nvSpPr>
          <p:cNvPr id="9" name="TextBox 8"/>
          <p:cNvSpPr txBox="1"/>
          <p:nvPr/>
        </p:nvSpPr>
        <p:spPr>
          <a:xfrm rot="16200000">
            <a:off x="-2139434" y="3602623"/>
            <a:ext cx="5105400" cy="338554"/>
          </a:xfrm>
          <a:prstGeom prst="rect">
            <a:avLst/>
          </a:prstGeom>
          <a:noFill/>
        </p:spPr>
        <p:txBody>
          <a:bodyPr wrap="square" rtlCol="0">
            <a:spAutoFit/>
          </a:bodyPr>
          <a:lstStyle/>
          <a:p>
            <a:pPr algn="ctr"/>
            <a:r>
              <a:rPr lang="en-GB" sz="1600" b="1" dirty="0" smtClean="0">
                <a:solidFill>
                  <a:srgbClr val="595959"/>
                </a:solidFill>
                <a:latin typeface="Arial"/>
                <a:cs typeface="Arial"/>
              </a:rPr>
              <a:t>% of  encounters resulting in a ‘do’ response</a:t>
            </a:r>
            <a:endParaRPr lang="en-GB" sz="1600" b="1" dirty="0">
              <a:solidFill>
                <a:srgbClr val="595959"/>
              </a:solidFill>
              <a:latin typeface="Arial"/>
              <a:cs typeface="Aria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bwMode="auto">
          <a:xfrm>
            <a:off x="493713" y="188913"/>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82500" lnSpcReduction="20000"/>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smtClean="0">
                <a:ln>
                  <a:noFill/>
                </a:ln>
                <a:solidFill>
                  <a:srgbClr val="595959"/>
                </a:solidFill>
                <a:effectLst/>
                <a:uLnTx/>
                <a:uFillTx/>
                <a:latin typeface="Arial"/>
                <a:ea typeface="+mj-ea"/>
                <a:cs typeface="Arial"/>
              </a:rPr>
              <a:t>Outdoor encounters are more likely to provoke positive feelings</a:t>
            </a:r>
          </a:p>
        </p:txBody>
      </p:sp>
      <p:sp>
        <p:nvSpPr>
          <p:cNvPr id="5" name="TextBox 4"/>
          <p:cNvSpPr txBox="1">
            <a:spLocks noChangeArrowheads="1"/>
          </p:cNvSpPr>
          <p:nvPr/>
        </p:nvSpPr>
        <p:spPr bwMode="auto">
          <a:xfrm>
            <a:off x="609600" y="1154668"/>
            <a:ext cx="8153400" cy="369332"/>
          </a:xfrm>
          <a:prstGeom prst="rect">
            <a:avLst/>
          </a:prstGeom>
          <a:noFill/>
          <a:ln w="9525">
            <a:noFill/>
            <a:miter lim="800000"/>
            <a:headEnd/>
            <a:tailEnd/>
          </a:ln>
        </p:spPr>
        <p:txBody>
          <a:bodyPr wrap="square">
            <a:prstTxWarp prst="textNoShape">
              <a:avLst/>
            </a:prstTxWarp>
            <a:spAutoFit/>
          </a:bodyPr>
          <a:lstStyle/>
          <a:p>
            <a:r>
              <a:rPr lang="en-GB" dirty="0">
                <a:solidFill>
                  <a:srgbClr val="595959"/>
                </a:solidFill>
                <a:latin typeface="Arial"/>
                <a:cs typeface="Arial"/>
              </a:rPr>
              <a:t>Index of agreement versus all encounters average (media and non media)</a:t>
            </a:r>
          </a:p>
        </p:txBody>
      </p:sp>
      <p:pic>
        <p:nvPicPr>
          <p:cNvPr id="9" name="Picture 8" descr="chart3.jpg"/>
          <p:cNvPicPr>
            <a:picLocks noChangeAspect="1"/>
          </p:cNvPicPr>
          <p:nvPr/>
        </p:nvPicPr>
        <p:blipFill>
          <a:blip r:embed="rId2" cstate="print"/>
          <a:stretch>
            <a:fillRect/>
          </a:stretch>
        </p:blipFill>
        <p:spPr>
          <a:xfrm>
            <a:off x="252984" y="1828800"/>
            <a:ext cx="8638032" cy="432816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sz="half" idx="1"/>
            <p:extLst>
              <p:ext uri="{D42A27DB-BD31-4B8C-83A1-F6EECF244321}">
                <p14:modId xmlns:p14="http://schemas.microsoft.com/office/powerpoint/2010/main" val="2632518862"/>
              </p:ext>
            </p:extLst>
          </p:nvPr>
        </p:nvGraphicFramePr>
        <p:xfrm>
          <a:off x="457200" y="1371600"/>
          <a:ext cx="8218488" cy="475456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GB" b="1" dirty="0" smtClean="0">
                <a:solidFill>
                  <a:srgbClr val="595959"/>
                </a:solidFill>
                <a:latin typeface="Arial"/>
                <a:cs typeface="Arial"/>
              </a:rPr>
              <a:t>Online and Outdoor ads generate search</a:t>
            </a:r>
            <a:endParaRPr lang="en-GB" b="1" dirty="0">
              <a:solidFill>
                <a:srgbClr val="595959"/>
              </a:solidFill>
              <a:latin typeface="Arial"/>
              <a:cs typeface="Arial"/>
            </a:endParaRPr>
          </a:p>
        </p:txBody>
      </p:sp>
    </p:spTree>
    <p:extLst>
      <p:ext uri="{BB962C8B-B14F-4D97-AF65-F5344CB8AC3E}">
        <p14:creationId xmlns:p14="http://schemas.microsoft.com/office/powerpoint/2010/main" val="2595088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latin typeface="Arial" pitchFamily="34" charset="0"/>
                <a:cs typeface="Arial" pitchFamily="34" charset="0"/>
              </a:rPr>
              <a:t>Static </a:t>
            </a:r>
            <a:r>
              <a:rPr lang="en-GB" sz="3600" b="1" dirty="0" smtClean="0">
                <a:latin typeface="Arial" pitchFamily="34" charset="0"/>
                <a:cs typeface="Arial" pitchFamily="34" charset="0"/>
              </a:rPr>
              <a:t>stage</a:t>
            </a:r>
            <a:endParaRPr lang="en-GB" sz="3600" b="1" dirty="0">
              <a:latin typeface="Arial" pitchFamily="34" charset="0"/>
              <a:cs typeface="Arial" pitchFamily="34" charset="0"/>
            </a:endParaRPr>
          </a:p>
        </p:txBody>
      </p:sp>
      <p:sp>
        <p:nvSpPr>
          <p:cNvPr id="3" name="TextBox 2"/>
          <p:cNvSpPr txBox="1"/>
          <p:nvPr/>
        </p:nvSpPr>
        <p:spPr>
          <a:xfrm>
            <a:off x="1187624" y="1772816"/>
            <a:ext cx="6336704" cy="3170099"/>
          </a:xfrm>
          <a:prstGeom prst="rect">
            <a:avLst/>
          </a:prstGeom>
          <a:noFill/>
        </p:spPr>
        <p:txBody>
          <a:bodyPr wrap="square" rtlCol="0">
            <a:spAutoFit/>
          </a:bodyPr>
          <a:lstStyle/>
          <a:p>
            <a:pPr marL="285750" indent="-285750">
              <a:buClr>
                <a:srgbClr val="C00000"/>
              </a:buClr>
              <a:buSzPct val="150000"/>
              <a:buFont typeface="Arial" pitchFamily="34" charset="0"/>
              <a:buChar char="•"/>
            </a:pPr>
            <a:r>
              <a:rPr lang="en-GB" sz="2000" b="1" dirty="0" smtClean="0">
                <a:solidFill>
                  <a:srgbClr val="595959"/>
                </a:solidFill>
                <a:latin typeface="Arial"/>
                <a:cs typeface="Arial"/>
              </a:rPr>
              <a:t>Nationally representative online sample of 1,507 GB adults</a:t>
            </a:r>
          </a:p>
          <a:p>
            <a:pPr marL="285750" indent="-285750">
              <a:buClr>
                <a:srgbClr val="C00000"/>
              </a:buClr>
              <a:buSzPct val="150000"/>
              <a:buFont typeface="Arial" pitchFamily="34" charset="0"/>
              <a:buChar char="•"/>
            </a:pPr>
            <a:endParaRPr lang="en-GB" sz="2000" b="1" dirty="0">
              <a:solidFill>
                <a:srgbClr val="595959"/>
              </a:solidFill>
              <a:latin typeface="Arial"/>
              <a:cs typeface="Arial"/>
            </a:endParaRPr>
          </a:p>
          <a:p>
            <a:pPr marL="285750" indent="-285750">
              <a:buClr>
                <a:srgbClr val="C00000"/>
              </a:buClr>
              <a:buSzPct val="150000"/>
              <a:buFont typeface="Arial" pitchFamily="34" charset="0"/>
              <a:buChar char="•"/>
            </a:pPr>
            <a:r>
              <a:rPr lang="en-GB" sz="2000" b="1" dirty="0" smtClean="0">
                <a:solidFill>
                  <a:srgbClr val="595959"/>
                </a:solidFill>
                <a:latin typeface="Arial"/>
                <a:cs typeface="Arial"/>
              </a:rPr>
              <a:t>Asked about all the sources they use, including advertising, search and social media</a:t>
            </a:r>
          </a:p>
          <a:p>
            <a:pPr marL="285750" indent="-285750">
              <a:buClr>
                <a:srgbClr val="C00000"/>
              </a:buClr>
              <a:buSzPct val="150000"/>
              <a:buFont typeface="Arial" pitchFamily="34" charset="0"/>
              <a:buChar char="•"/>
            </a:pPr>
            <a:endParaRPr lang="en-GB" sz="2000" b="1" dirty="0">
              <a:solidFill>
                <a:srgbClr val="595959"/>
              </a:solidFill>
              <a:latin typeface="Arial"/>
              <a:cs typeface="Arial"/>
            </a:endParaRPr>
          </a:p>
          <a:p>
            <a:pPr marL="285750" indent="-285750">
              <a:buClr>
                <a:srgbClr val="C00000"/>
              </a:buClr>
              <a:buSzPct val="150000"/>
              <a:buFont typeface="Arial" pitchFamily="34" charset="0"/>
              <a:buChar char="•"/>
            </a:pPr>
            <a:r>
              <a:rPr lang="en-GB" sz="2000" b="1" dirty="0" smtClean="0">
                <a:solidFill>
                  <a:srgbClr val="595959"/>
                </a:solidFill>
                <a:latin typeface="Arial"/>
                <a:cs typeface="Arial"/>
              </a:rPr>
              <a:t>Freeze frame snapshot in time</a:t>
            </a:r>
          </a:p>
          <a:p>
            <a:pPr marL="285750" indent="-285750">
              <a:buClr>
                <a:srgbClr val="C00000"/>
              </a:buClr>
              <a:buSzPct val="150000"/>
              <a:buFont typeface="Arial" pitchFamily="34" charset="0"/>
              <a:buChar char="•"/>
            </a:pPr>
            <a:endParaRPr lang="en-GB" sz="2000" b="1" dirty="0">
              <a:solidFill>
                <a:srgbClr val="595959"/>
              </a:solidFill>
              <a:latin typeface="Arial"/>
              <a:cs typeface="Arial"/>
            </a:endParaRPr>
          </a:p>
          <a:p>
            <a:pPr marL="285750" indent="-285750">
              <a:buClr>
                <a:srgbClr val="C00000"/>
              </a:buClr>
              <a:buSzPct val="150000"/>
              <a:buFont typeface="Arial" pitchFamily="34" charset="0"/>
              <a:buChar char="•"/>
            </a:pPr>
            <a:r>
              <a:rPr lang="en-GB" sz="2000" b="1" dirty="0" smtClean="0">
                <a:solidFill>
                  <a:srgbClr val="595959"/>
                </a:solidFill>
                <a:latin typeface="Arial"/>
                <a:cs typeface="Arial"/>
              </a:rPr>
              <a:t>Fieldwork by ICM</a:t>
            </a:r>
          </a:p>
          <a:p>
            <a:endParaRPr lang="en-GB" sz="2000" b="1" dirty="0">
              <a:solidFill>
                <a:schemeClr val="tx1">
                  <a:lumMod val="65000"/>
                  <a:lumOff val="35000"/>
                </a:schemeClr>
              </a:solidFill>
              <a:latin typeface="Arial"/>
              <a:cs typeface="Arial"/>
            </a:endParaRPr>
          </a:p>
        </p:txBody>
      </p:sp>
      <p:pic>
        <p:nvPicPr>
          <p:cNvPr id="4" name="Picture 3"/>
          <p:cNvPicPr>
            <a:picLocks noChangeAspect="1" noChangeArrowheads="1"/>
          </p:cNvPicPr>
          <p:nvPr/>
        </p:nvPicPr>
        <p:blipFill>
          <a:blip r:embed="rId2" cstate="print"/>
          <a:srcRect/>
          <a:stretch>
            <a:fillRect/>
          </a:stretch>
        </p:blipFill>
        <p:spPr bwMode="auto">
          <a:xfrm>
            <a:off x="5364088" y="3922572"/>
            <a:ext cx="3779912" cy="2325201"/>
          </a:xfrm>
          <a:prstGeom prst="rect">
            <a:avLst/>
          </a:prstGeom>
          <a:noFill/>
          <a:ln w="9525">
            <a:noFill/>
            <a:miter lim="800000"/>
            <a:headEnd/>
            <a:tailEnd/>
          </a:ln>
        </p:spPr>
      </p:pic>
    </p:spTree>
    <p:extLst>
      <p:ext uri="{BB962C8B-B14F-4D97-AF65-F5344CB8AC3E}">
        <p14:creationId xmlns:p14="http://schemas.microsoft.com/office/powerpoint/2010/main" val="5407994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GB" sz="2400" b="1" dirty="0">
                <a:solidFill>
                  <a:srgbClr val="595959"/>
                </a:solidFill>
              </a:rPr>
              <a:t>A </a:t>
            </a:r>
            <a:r>
              <a:rPr lang="en-GB" sz="2400" b="1" dirty="0" smtClean="0">
                <a:solidFill>
                  <a:srgbClr val="595959"/>
                </a:solidFill>
              </a:rPr>
              <a:t>Customer Journey – Pay TV services</a:t>
            </a:r>
            <a:r>
              <a:rPr lang="en-GB" sz="2200" b="1" dirty="0">
                <a:solidFill>
                  <a:srgbClr val="595959"/>
                </a:solidFill>
              </a:rPr>
              <a:t/>
            </a:r>
            <a:br>
              <a:rPr lang="en-GB" sz="2200" b="1" dirty="0">
                <a:solidFill>
                  <a:srgbClr val="595959"/>
                </a:solidFill>
              </a:rPr>
            </a:br>
            <a:r>
              <a:rPr lang="en-GB" sz="2000" dirty="0" smtClean="0">
                <a:solidFill>
                  <a:srgbClr val="595959"/>
                </a:solidFill>
              </a:rPr>
              <a:t>Male 25-34, ABC1, iPhone, Moved from Obtain to Share</a:t>
            </a:r>
            <a:endParaRPr lang="en-GB" dirty="0">
              <a:solidFill>
                <a:srgbClr val="595959"/>
              </a:solidFill>
            </a:endParaRPr>
          </a:p>
        </p:txBody>
      </p:sp>
      <p:pic>
        <p:nvPicPr>
          <p:cNvPr id="2050" name="Picture 2">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136" t="25725" r="27840" b="17872"/>
          <a:stretch/>
        </p:blipFill>
        <p:spPr bwMode="auto">
          <a:xfrm>
            <a:off x="1659822" y="1204443"/>
            <a:ext cx="5432458" cy="465301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ular Callout 3"/>
          <p:cNvSpPr/>
          <p:nvPr/>
        </p:nvSpPr>
        <p:spPr>
          <a:xfrm>
            <a:off x="179512" y="4876982"/>
            <a:ext cx="2448272" cy="897683"/>
          </a:xfrm>
          <a:prstGeom prst="wedgeRoundRectCallout">
            <a:avLst>
              <a:gd name="adj1" fmla="val 117881"/>
              <a:gd name="adj2" fmla="val -63067"/>
              <a:gd name="adj3" fmla="val 16667"/>
            </a:avLst>
          </a:prstGeom>
          <a:solidFill>
            <a:srgbClr val="336A6F"/>
          </a:solidFill>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lIns="36000" tIns="36000" rIns="36000" bIns="36000" rtlCol="0" anchor="ctr">
            <a:spAutoFit/>
          </a:bodyPr>
          <a:lstStyle/>
          <a:p>
            <a:pPr algn="ctr"/>
            <a:r>
              <a:rPr lang="en-GB" sz="1200" b="1" dirty="0" smtClean="0">
                <a:latin typeface="Arial" pitchFamily="34" charset="0"/>
                <a:cs typeface="Arial" pitchFamily="34" charset="0"/>
              </a:rPr>
              <a:t>4</a:t>
            </a:r>
            <a:r>
              <a:rPr lang="en-GB" sz="1200" b="1" baseline="30000" dirty="0" smtClean="0">
                <a:latin typeface="Arial" pitchFamily="34" charset="0"/>
                <a:cs typeface="Arial" pitchFamily="34" charset="0"/>
              </a:rPr>
              <a:t>th</a:t>
            </a:r>
            <a:r>
              <a:rPr lang="en-GB" sz="1200" b="1" dirty="0" smtClean="0">
                <a:latin typeface="Arial" pitchFamily="34" charset="0"/>
                <a:cs typeface="Arial" pitchFamily="34" charset="0"/>
              </a:rPr>
              <a:t> Oct – Home</a:t>
            </a:r>
          </a:p>
          <a:p>
            <a:pPr algn="ctr"/>
            <a:r>
              <a:rPr lang="en-GB" sz="1200" b="1" dirty="0" smtClean="0">
                <a:latin typeface="Arial" pitchFamily="34" charset="0"/>
                <a:cs typeface="Arial" pitchFamily="34" charset="0"/>
              </a:rPr>
              <a:t>Virgin Media – Online Ad</a:t>
            </a:r>
          </a:p>
          <a:p>
            <a:pPr algn="ctr"/>
            <a:r>
              <a:rPr lang="en-GB" sz="1200" b="1" dirty="0" smtClean="0">
                <a:latin typeface="Arial" pitchFamily="34" charset="0"/>
                <a:cs typeface="Arial" pitchFamily="34" charset="0"/>
              </a:rPr>
              <a:t>Talked to people about it</a:t>
            </a:r>
          </a:p>
          <a:p>
            <a:pPr algn="ctr"/>
            <a:r>
              <a:rPr lang="en-GB" sz="1200" b="1" dirty="0" smtClean="0">
                <a:latin typeface="Arial" pitchFamily="34" charset="0"/>
                <a:cs typeface="Arial" pitchFamily="34" charset="0"/>
              </a:rPr>
              <a:t>More Interested</a:t>
            </a:r>
            <a:endParaRPr lang="en-GB" sz="1200" b="1" dirty="0">
              <a:latin typeface="Arial" pitchFamily="34" charset="0"/>
              <a:cs typeface="Arial" pitchFamily="34" charset="0"/>
            </a:endParaRPr>
          </a:p>
        </p:txBody>
      </p:sp>
      <p:sp>
        <p:nvSpPr>
          <p:cNvPr id="5" name="Rounded Rectangular Callout 4"/>
          <p:cNvSpPr/>
          <p:nvPr/>
        </p:nvSpPr>
        <p:spPr>
          <a:xfrm>
            <a:off x="210610" y="3645024"/>
            <a:ext cx="2448272" cy="897683"/>
          </a:xfrm>
          <a:prstGeom prst="wedgeRoundRectCallout">
            <a:avLst>
              <a:gd name="adj1" fmla="val 64751"/>
              <a:gd name="adj2" fmla="val -255315"/>
              <a:gd name="adj3" fmla="val 16667"/>
            </a:avLst>
          </a:prstGeom>
          <a:solidFill>
            <a:srgbClr val="336A6F"/>
          </a:solidFill>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lIns="36000" tIns="36000" rIns="36000" bIns="36000" rtlCol="0" anchor="ctr">
            <a:spAutoFit/>
          </a:bodyPr>
          <a:lstStyle/>
          <a:p>
            <a:pPr algn="ctr"/>
            <a:r>
              <a:rPr lang="en-GB" sz="1200" b="1" dirty="0">
                <a:latin typeface="Arial" pitchFamily="34" charset="0"/>
                <a:cs typeface="Arial" pitchFamily="34" charset="0"/>
              </a:rPr>
              <a:t>5</a:t>
            </a:r>
            <a:r>
              <a:rPr lang="en-GB" sz="1200" b="1" baseline="30000" dirty="0" smtClean="0">
                <a:latin typeface="Arial" pitchFamily="34" charset="0"/>
                <a:cs typeface="Arial" pitchFamily="34" charset="0"/>
              </a:rPr>
              <a:t>th</a:t>
            </a:r>
            <a:r>
              <a:rPr lang="en-GB" sz="1200" b="1" dirty="0" smtClean="0">
                <a:latin typeface="Arial" pitchFamily="34" charset="0"/>
                <a:cs typeface="Arial" pitchFamily="34" charset="0"/>
              </a:rPr>
              <a:t> Oct – Public Transport</a:t>
            </a:r>
          </a:p>
          <a:p>
            <a:pPr algn="ctr"/>
            <a:r>
              <a:rPr lang="en-GB" sz="1200" b="1" dirty="0" smtClean="0">
                <a:latin typeface="Arial" pitchFamily="34" charset="0"/>
                <a:cs typeface="Arial" pitchFamily="34" charset="0"/>
              </a:rPr>
              <a:t>Virgin Media – Poster</a:t>
            </a:r>
          </a:p>
          <a:p>
            <a:pPr algn="ctr"/>
            <a:r>
              <a:rPr lang="en-GB" sz="1200" b="1" dirty="0" smtClean="0">
                <a:latin typeface="Arial" pitchFamily="34" charset="0"/>
                <a:cs typeface="Arial" pitchFamily="34" charset="0"/>
              </a:rPr>
              <a:t>Searched for more info</a:t>
            </a:r>
          </a:p>
          <a:p>
            <a:pPr algn="ctr"/>
            <a:r>
              <a:rPr lang="en-GB" sz="1200" b="1" dirty="0" smtClean="0">
                <a:latin typeface="Arial" pitchFamily="34" charset="0"/>
                <a:cs typeface="Arial" pitchFamily="34" charset="0"/>
              </a:rPr>
              <a:t>It’s a brand for me</a:t>
            </a:r>
            <a:endParaRPr lang="en-GB" sz="1200" b="1" dirty="0">
              <a:latin typeface="Arial" pitchFamily="34" charset="0"/>
              <a:cs typeface="Arial" pitchFamily="34" charset="0"/>
            </a:endParaRPr>
          </a:p>
        </p:txBody>
      </p:sp>
      <p:sp>
        <p:nvSpPr>
          <p:cNvPr id="6" name="Rounded Rectangular Callout 5"/>
          <p:cNvSpPr/>
          <p:nvPr/>
        </p:nvSpPr>
        <p:spPr>
          <a:xfrm>
            <a:off x="6300192" y="1412776"/>
            <a:ext cx="2448272" cy="1101994"/>
          </a:xfrm>
          <a:prstGeom prst="wedgeRoundRectCallout">
            <a:avLst>
              <a:gd name="adj1" fmla="val -117258"/>
              <a:gd name="adj2" fmla="val -10588"/>
              <a:gd name="adj3" fmla="val 16667"/>
            </a:avLst>
          </a:prstGeom>
          <a:solidFill>
            <a:srgbClr val="336A6F"/>
          </a:solidFill>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lIns="36000" tIns="36000" rIns="36000" bIns="36000" rtlCol="0" anchor="ctr">
            <a:spAutoFit/>
          </a:bodyPr>
          <a:lstStyle/>
          <a:p>
            <a:pPr algn="ctr"/>
            <a:r>
              <a:rPr lang="en-GB" sz="1200" b="1" dirty="0" smtClean="0">
                <a:latin typeface="Arial" pitchFamily="34" charset="0"/>
                <a:cs typeface="Arial" pitchFamily="34" charset="0"/>
              </a:rPr>
              <a:t>8</a:t>
            </a:r>
            <a:r>
              <a:rPr lang="en-GB" sz="1200" b="1" baseline="30000" dirty="0" smtClean="0">
                <a:latin typeface="Arial" pitchFamily="34" charset="0"/>
                <a:cs typeface="Arial" pitchFamily="34" charset="0"/>
              </a:rPr>
              <a:t>th</a:t>
            </a:r>
            <a:r>
              <a:rPr lang="en-GB" sz="1200" b="1" dirty="0" smtClean="0">
                <a:latin typeface="Arial" pitchFamily="34" charset="0"/>
                <a:cs typeface="Arial" pitchFamily="34" charset="0"/>
              </a:rPr>
              <a:t> Oct – Public Transport</a:t>
            </a:r>
          </a:p>
          <a:p>
            <a:pPr algn="ctr"/>
            <a:r>
              <a:rPr lang="en-GB" sz="1200" b="1" dirty="0" smtClean="0">
                <a:latin typeface="Arial" pitchFamily="34" charset="0"/>
                <a:cs typeface="Arial" pitchFamily="34" charset="0"/>
              </a:rPr>
              <a:t>Sky – Poster</a:t>
            </a:r>
          </a:p>
          <a:p>
            <a:pPr algn="ctr"/>
            <a:r>
              <a:rPr lang="en-GB" sz="1200" b="1" dirty="0">
                <a:latin typeface="Arial" pitchFamily="34" charset="0"/>
                <a:cs typeface="Arial" pitchFamily="34" charset="0"/>
              </a:rPr>
              <a:t>Talked to people about </a:t>
            </a:r>
            <a:r>
              <a:rPr lang="en-GB" sz="1200" b="1" dirty="0" smtClean="0">
                <a:latin typeface="Arial" pitchFamily="34" charset="0"/>
                <a:cs typeface="Arial" pitchFamily="34" charset="0"/>
              </a:rPr>
              <a:t>it</a:t>
            </a:r>
          </a:p>
          <a:p>
            <a:pPr algn="ctr"/>
            <a:r>
              <a:rPr lang="en-GB" sz="1200" b="1" dirty="0" smtClean="0">
                <a:latin typeface="Arial" pitchFamily="34" charset="0"/>
                <a:cs typeface="Arial" pitchFamily="34" charset="0"/>
              </a:rPr>
              <a:t>Looked at product range</a:t>
            </a:r>
          </a:p>
          <a:p>
            <a:pPr algn="ctr"/>
            <a:r>
              <a:rPr lang="en-GB" sz="1200" b="1" dirty="0" smtClean="0">
                <a:latin typeface="Arial" pitchFamily="34" charset="0"/>
                <a:cs typeface="Arial" pitchFamily="34" charset="0"/>
              </a:rPr>
              <a:t>More Interested</a:t>
            </a:r>
            <a:endParaRPr lang="en-GB" sz="1200" b="1" dirty="0">
              <a:latin typeface="Arial" pitchFamily="34" charset="0"/>
              <a:cs typeface="Arial" pitchFamily="34" charset="0"/>
            </a:endParaRPr>
          </a:p>
        </p:txBody>
      </p:sp>
      <p:sp>
        <p:nvSpPr>
          <p:cNvPr id="7" name="Rounded Rectangular Callout 6"/>
          <p:cNvSpPr/>
          <p:nvPr/>
        </p:nvSpPr>
        <p:spPr>
          <a:xfrm>
            <a:off x="210610" y="1350522"/>
            <a:ext cx="2448272" cy="897683"/>
          </a:xfrm>
          <a:prstGeom prst="wedgeRoundRectCallout">
            <a:avLst>
              <a:gd name="adj1" fmla="val 57913"/>
              <a:gd name="adj2" fmla="val -18592"/>
              <a:gd name="adj3" fmla="val 16667"/>
            </a:avLst>
          </a:prstGeom>
          <a:solidFill>
            <a:srgbClr val="336A6F"/>
          </a:solidFill>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lIns="36000" tIns="36000" rIns="36000" bIns="36000" rtlCol="0" anchor="ctr">
            <a:spAutoFit/>
          </a:bodyPr>
          <a:lstStyle/>
          <a:p>
            <a:pPr algn="ctr"/>
            <a:r>
              <a:rPr lang="en-GB" sz="1200" b="1" dirty="0">
                <a:latin typeface="Arial" pitchFamily="34" charset="0"/>
                <a:cs typeface="Arial" pitchFamily="34" charset="0"/>
              </a:rPr>
              <a:t>9</a:t>
            </a:r>
            <a:r>
              <a:rPr lang="en-GB" sz="1200" b="1" baseline="30000" dirty="0" smtClean="0">
                <a:latin typeface="Arial" pitchFamily="34" charset="0"/>
                <a:cs typeface="Arial" pitchFamily="34" charset="0"/>
              </a:rPr>
              <a:t>th</a:t>
            </a:r>
            <a:r>
              <a:rPr lang="en-GB" sz="1200" b="1" dirty="0" smtClean="0">
                <a:latin typeface="Arial" pitchFamily="34" charset="0"/>
                <a:cs typeface="Arial" pitchFamily="34" charset="0"/>
              </a:rPr>
              <a:t> Oct – Out &amp; About</a:t>
            </a:r>
          </a:p>
          <a:p>
            <a:pPr algn="ctr"/>
            <a:r>
              <a:rPr lang="en-GB" sz="1200" b="1" dirty="0" smtClean="0">
                <a:latin typeface="Arial" pitchFamily="34" charset="0"/>
                <a:cs typeface="Arial" pitchFamily="34" charset="0"/>
              </a:rPr>
              <a:t>Sky – Newspaper Ad</a:t>
            </a:r>
          </a:p>
          <a:p>
            <a:pPr algn="ctr"/>
            <a:r>
              <a:rPr lang="en-GB" sz="1200" b="1" dirty="0" smtClean="0">
                <a:latin typeface="Arial" pitchFamily="34" charset="0"/>
                <a:cs typeface="Arial" pitchFamily="34" charset="0"/>
              </a:rPr>
              <a:t>Looked at product range</a:t>
            </a:r>
          </a:p>
          <a:p>
            <a:pPr algn="ctr"/>
            <a:r>
              <a:rPr lang="en-GB" sz="1200" b="1" dirty="0" smtClean="0">
                <a:latin typeface="Arial" pitchFamily="34" charset="0"/>
                <a:cs typeface="Arial" pitchFamily="34" charset="0"/>
              </a:rPr>
              <a:t>Felt it’s a famous brand</a:t>
            </a:r>
            <a:endParaRPr lang="en-GB" sz="1200" b="1" dirty="0">
              <a:latin typeface="Arial" pitchFamily="34" charset="0"/>
              <a:cs typeface="Arial" pitchFamily="34" charset="0"/>
            </a:endParaRPr>
          </a:p>
        </p:txBody>
      </p:sp>
      <p:sp>
        <p:nvSpPr>
          <p:cNvPr id="8" name="Rounded Rectangular Callout 7"/>
          <p:cNvSpPr/>
          <p:nvPr/>
        </p:nvSpPr>
        <p:spPr>
          <a:xfrm>
            <a:off x="6300192" y="2780928"/>
            <a:ext cx="2448272" cy="1101994"/>
          </a:xfrm>
          <a:prstGeom prst="wedgeRoundRectCallout">
            <a:avLst>
              <a:gd name="adj1" fmla="val -120941"/>
              <a:gd name="adj2" fmla="val 116800"/>
              <a:gd name="adj3" fmla="val 16667"/>
            </a:avLst>
          </a:prstGeom>
          <a:solidFill>
            <a:srgbClr val="336A6F"/>
          </a:solidFill>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lIns="36000" tIns="36000" rIns="36000" bIns="36000" rtlCol="0" anchor="ctr">
            <a:spAutoFit/>
          </a:bodyPr>
          <a:lstStyle/>
          <a:p>
            <a:pPr algn="ctr"/>
            <a:r>
              <a:rPr lang="en-GB" sz="1200" b="1" dirty="0" smtClean="0">
                <a:latin typeface="Arial" pitchFamily="34" charset="0"/>
                <a:cs typeface="Arial" pitchFamily="34" charset="0"/>
              </a:rPr>
              <a:t>10</a:t>
            </a:r>
            <a:r>
              <a:rPr lang="en-GB" sz="1200" b="1" baseline="30000" dirty="0" smtClean="0">
                <a:latin typeface="Arial" pitchFamily="34" charset="0"/>
                <a:cs typeface="Arial" pitchFamily="34" charset="0"/>
              </a:rPr>
              <a:t>th</a:t>
            </a:r>
            <a:r>
              <a:rPr lang="en-GB" sz="1200" b="1" dirty="0" smtClean="0">
                <a:latin typeface="Arial" pitchFamily="34" charset="0"/>
                <a:cs typeface="Arial" pitchFamily="34" charset="0"/>
              </a:rPr>
              <a:t> Oct – Neighbour’s house</a:t>
            </a:r>
          </a:p>
          <a:p>
            <a:pPr algn="ctr"/>
            <a:r>
              <a:rPr lang="en-GB" sz="1200" b="1" dirty="0" smtClean="0">
                <a:latin typeface="Arial" pitchFamily="34" charset="0"/>
                <a:cs typeface="Arial" pitchFamily="34" charset="0"/>
              </a:rPr>
              <a:t>BT Vision – Used the brand</a:t>
            </a:r>
          </a:p>
          <a:p>
            <a:pPr algn="ctr"/>
            <a:r>
              <a:rPr lang="en-GB" sz="1200" b="1" dirty="0" smtClean="0">
                <a:latin typeface="Arial" pitchFamily="34" charset="0"/>
                <a:cs typeface="Arial" pitchFamily="34" charset="0"/>
              </a:rPr>
              <a:t>Looked at product range</a:t>
            </a:r>
          </a:p>
          <a:p>
            <a:pPr algn="ctr"/>
            <a:r>
              <a:rPr lang="en-GB" sz="1200" b="1" dirty="0" smtClean="0">
                <a:latin typeface="Arial" pitchFamily="34" charset="0"/>
                <a:cs typeface="Arial" pitchFamily="34" charset="0"/>
              </a:rPr>
              <a:t>More familiar with the brand</a:t>
            </a:r>
          </a:p>
          <a:p>
            <a:pPr algn="ctr"/>
            <a:r>
              <a:rPr lang="en-GB" sz="1200" b="1" dirty="0" smtClean="0">
                <a:latin typeface="Arial" pitchFamily="34" charset="0"/>
                <a:cs typeface="Arial" pitchFamily="34" charset="0"/>
              </a:rPr>
              <a:t>Felt it’s a famous brand</a:t>
            </a:r>
            <a:endParaRPr lang="en-GB" sz="1200" b="1" dirty="0">
              <a:latin typeface="Arial" pitchFamily="34" charset="0"/>
              <a:cs typeface="Arial" pitchFamily="34" charset="0"/>
            </a:endParaRPr>
          </a:p>
        </p:txBody>
      </p:sp>
      <p:sp>
        <p:nvSpPr>
          <p:cNvPr id="9" name="Rounded Rectangular Callout 8"/>
          <p:cNvSpPr/>
          <p:nvPr/>
        </p:nvSpPr>
        <p:spPr>
          <a:xfrm>
            <a:off x="3275856" y="5682534"/>
            <a:ext cx="2448272" cy="489060"/>
          </a:xfrm>
          <a:prstGeom prst="wedgeRoundRectCallout">
            <a:avLst>
              <a:gd name="adj1" fmla="val -4160"/>
              <a:gd name="adj2" fmla="val -197370"/>
              <a:gd name="adj3" fmla="val 16667"/>
            </a:avLst>
          </a:prstGeom>
          <a:solidFill>
            <a:srgbClr val="6B2C65"/>
          </a:solidFill>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lIns="36000" tIns="36000" rIns="36000" bIns="36000" rtlCol="0" anchor="ctr">
            <a:spAutoFit/>
          </a:bodyPr>
          <a:lstStyle/>
          <a:p>
            <a:pPr algn="ctr"/>
            <a:r>
              <a:rPr lang="en-GB" sz="1200" b="1" dirty="0" smtClean="0">
                <a:latin typeface="Arial" pitchFamily="34" charset="0"/>
                <a:cs typeface="Arial" pitchFamily="34" charset="0"/>
              </a:rPr>
              <a:t>Pre-Survey</a:t>
            </a:r>
          </a:p>
          <a:p>
            <a:pPr algn="ctr"/>
            <a:r>
              <a:rPr lang="en-GB" sz="1200" b="1" dirty="0" smtClean="0">
                <a:latin typeface="Arial" pitchFamily="34" charset="0"/>
                <a:cs typeface="Arial" pitchFamily="34" charset="0"/>
              </a:rPr>
              <a:t>Freeview user </a:t>
            </a:r>
          </a:p>
        </p:txBody>
      </p:sp>
      <p:sp>
        <p:nvSpPr>
          <p:cNvPr id="10" name="Rounded Rectangular Callout 9"/>
          <p:cNvSpPr/>
          <p:nvPr/>
        </p:nvSpPr>
        <p:spPr>
          <a:xfrm>
            <a:off x="5652120" y="5190798"/>
            <a:ext cx="2448272" cy="489060"/>
          </a:xfrm>
          <a:prstGeom prst="wedgeRoundRectCallout">
            <a:avLst>
              <a:gd name="adj1" fmla="val -106738"/>
              <a:gd name="adj2" fmla="val -126269"/>
              <a:gd name="adj3" fmla="val 16667"/>
            </a:avLst>
          </a:prstGeom>
          <a:solidFill>
            <a:srgbClr val="6B2C65"/>
          </a:solidFill>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lIns="36000" tIns="36000" rIns="36000" bIns="36000" rtlCol="0" anchor="ctr">
            <a:spAutoFit/>
          </a:bodyPr>
          <a:lstStyle/>
          <a:p>
            <a:pPr algn="ctr"/>
            <a:r>
              <a:rPr lang="en-GB" sz="1200" b="1" dirty="0" smtClean="0">
                <a:latin typeface="Arial" pitchFamily="34" charset="0"/>
                <a:cs typeface="Arial" pitchFamily="34" charset="0"/>
              </a:rPr>
              <a:t>Post Survey</a:t>
            </a:r>
          </a:p>
          <a:p>
            <a:pPr algn="ctr"/>
            <a:r>
              <a:rPr lang="en-GB" sz="1200" b="1" dirty="0" smtClean="0">
                <a:latin typeface="Arial" pitchFamily="34" charset="0"/>
                <a:cs typeface="Arial" pitchFamily="34" charset="0"/>
              </a:rPr>
              <a:t>Sky owner</a:t>
            </a:r>
          </a:p>
        </p:txBody>
      </p:sp>
    </p:spTree>
    <p:extLst>
      <p:ext uri="{BB962C8B-B14F-4D97-AF65-F5344CB8AC3E}">
        <p14:creationId xmlns:p14="http://schemas.microsoft.com/office/powerpoint/2010/main" val="314070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334184548"/>
              </p:ext>
            </p:extLst>
          </p:nvPr>
        </p:nvGraphicFramePr>
        <p:xfrm>
          <a:off x="679880" y="2577841"/>
          <a:ext cx="7696200" cy="37989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23528" y="130622"/>
            <a:ext cx="8568952" cy="778098"/>
          </a:xfrm>
        </p:spPr>
        <p:txBody>
          <a:bodyPr>
            <a:noAutofit/>
          </a:bodyPr>
          <a:lstStyle/>
          <a:p>
            <a:pPr algn="l"/>
            <a:r>
              <a:rPr lang="en-US" sz="2000" dirty="0" smtClean="0">
                <a:solidFill>
                  <a:schemeClr val="tx1">
                    <a:lumMod val="65000"/>
                    <a:lumOff val="35000"/>
                  </a:schemeClr>
                </a:solidFill>
              </a:rPr>
              <a:t>Advertising media are responsible for &gt;50% SOV of </a:t>
            </a:r>
            <a:r>
              <a:rPr lang="en-US" sz="2000" u="sng" dirty="0" smtClean="0">
                <a:solidFill>
                  <a:schemeClr val="tx1">
                    <a:lumMod val="65000"/>
                    <a:lumOff val="35000"/>
                  </a:schemeClr>
                </a:solidFill>
              </a:rPr>
              <a:t>effective</a:t>
            </a:r>
            <a:r>
              <a:rPr lang="en-US" sz="2000" dirty="0" smtClean="0">
                <a:solidFill>
                  <a:schemeClr val="tx1">
                    <a:lumMod val="65000"/>
                    <a:lumOff val="35000"/>
                  </a:schemeClr>
                </a:solidFill>
              </a:rPr>
              <a:t> encounters: where people have moved </a:t>
            </a:r>
            <a:r>
              <a:rPr lang="en-US" sz="2000" u="sng" dirty="0" smtClean="0">
                <a:solidFill>
                  <a:schemeClr val="tx1">
                    <a:lumMod val="65000"/>
                    <a:lumOff val="35000"/>
                  </a:schemeClr>
                </a:solidFill>
              </a:rPr>
              <a:t>forwards </a:t>
            </a:r>
            <a:r>
              <a:rPr lang="en-US" sz="2000" dirty="0" smtClean="0">
                <a:solidFill>
                  <a:schemeClr val="tx1">
                    <a:lumMod val="65000"/>
                    <a:lumOff val="35000"/>
                  </a:schemeClr>
                </a:solidFill>
              </a:rPr>
              <a:t>along the journey </a:t>
            </a:r>
            <a:endParaRPr lang="en-GB" sz="2000" b="1" dirty="0">
              <a:solidFill>
                <a:schemeClr val="tx1">
                  <a:lumMod val="65000"/>
                  <a:lumOff val="35000"/>
                </a:schemeClr>
              </a:solidFill>
            </a:endParaRPr>
          </a:p>
        </p:txBody>
      </p:sp>
      <p:pic>
        <p:nvPicPr>
          <p:cNvPr id="10" name="Picture 9" descr="slide32.png"/>
          <p:cNvPicPr>
            <a:picLocks noChangeAspect="1"/>
          </p:cNvPicPr>
          <p:nvPr/>
        </p:nvPicPr>
        <p:blipFill>
          <a:blip r:embed="rId3" cstate="print"/>
          <a:stretch>
            <a:fillRect/>
          </a:stretch>
        </p:blipFill>
        <p:spPr>
          <a:xfrm>
            <a:off x="1587988" y="1219200"/>
            <a:ext cx="6387737" cy="1195251"/>
          </a:xfrm>
          <a:prstGeom prst="rect">
            <a:avLst/>
          </a:prstGeom>
        </p:spPr>
      </p:pic>
    </p:spTree>
    <p:extLst>
      <p:ext uri="{BB962C8B-B14F-4D97-AF65-F5344CB8AC3E}">
        <p14:creationId xmlns:p14="http://schemas.microsoft.com/office/powerpoint/2010/main" val="18161688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916" y="164495"/>
            <a:ext cx="8291264" cy="778098"/>
          </a:xfrm>
        </p:spPr>
        <p:txBody>
          <a:bodyPr>
            <a:noAutofit/>
          </a:bodyPr>
          <a:lstStyle/>
          <a:p>
            <a:pPr algn="l"/>
            <a:r>
              <a:rPr lang="en-GB" sz="2000" b="1" dirty="0" err="1" smtClean="0">
                <a:solidFill>
                  <a:srgbClr val="595959"/>
                </a:solidFill>
              </a:rPr>
              <a:t>OOH’s</a:t>
            </a:r>
            <a:r>
              <a:rPr lang="en-GB" sz="2000" b="1" dirty="0" smtClean="0">
                <a:solidFill>
                  <a:srgbClr val="595959"/>
                </a:solidFill>
              </a:rPr>
              <a:t> </a:t>
            </a:r>
            <a:r>
              <a:rPr lang="en-GB" sz="2000" b="1" dirty="0">
                <a:solidFill>
                  <a:srgbClr val="595959"/>
                </a:solidFill>
              </a:rPr>
              <a:t>Share of Voice (SoV) of</a:t>
            </a:r>
            <a:r>
              <a:rPr lang="en-GB" sz="2000" b="1" dirty="0" smtClean="0">
                <a:solidFill>
                  <a:srgbClr val="595959"/>
                </a:solidFill>
              </a:rPr>
              <a:t> </a:t>
            </a:r>
            <a:r>
              <a:rPr lang="en-US" sz="2000" u="sng" dirty="0" smtClean="0">
                <a:solidFill>
                  <a:srgbClr val="595959"/>
                </a:solidFill>
              </a:rPr>
              <a:t>effective</a:t>
            </a:r>
            <a:r>
              <a:rPr lang="en-GB" sz="2000" dirty="0" smtClean="0">
                <a:solidFill>
                  <a:srgbClr val="595959"/>
                </a:solidFill>
              </a:rPr>
              <a:t> </a:t>
            </a:r>
            <a:r>
              <a:rPr lang="en-GB" sz="2000" b="1" dirty="0" smtClean="0">
                <a:solidFill>
                  <a:srgbClr val="595959"/>
                </a:solidFill>
              </a:rPr>
              <a:t>encounters </a:t>
            </a:r>
            <a:r>
              <a:rPr lang="en-GB" sz="2000" b="1" dirty="0">
                <a:solidFill>
                  <a:srgbClr val="595959"/>
                </a:solidFill>
              </a:rPr>
              <a:t>increases the closer a person moves to obtaining</a:t>
            </a:r>
          </a:p>
        </p:txBody>
      </p:sp>
      <p:sp>
        <p:nvSpPr>
          <p:cNvPr id="9" name="TextBox 8"/>
          <p:cNvSpPr txBox="1"/>
          <p:nvPr/>
        </p:nvSpPr>
        <p:spPr>
          <a:xfrm>
            <a:off x="152400" y="7086600"/>
            <a:ext cx="4176464" cy="648072"/>
          </a:xfrm>
          <a:prstGeom prst="rect">
            <a:avLst/>
          </a:prstGeom>
          <a:noFill/>
        </p:spPr>
        <p:txBody>
          <a:bodyPr wrap="square" rtlCol="0">
            <a:normAutofit/>
          </a:bodyPr>
          <a:lstStyle/>
          <a:p>
            <a:r>
              <a:rPr lang="en-GB" sz="800" dirty="0">
                <a:solidFill>
                  <a:srgbClr val="656565"/>
                </a:solidFill>
                <a:latin typeface="Arial" pitchFamily="34" charset="0"/>
                <a:cs typeface="Arial" pitchFamily="34" charset="0"/>
              </a:rPr>
              <a:t>Absorbing	=  moved to planning, obtaining or sharing</a:t>
            </a:r>
          </a:p>
          <a:p>
            <a:r>
              <a:rPr lang="en-GB" sz="800" dirty="0">
                <a:solidFill>
                  <a:srgbClr val="656565"/>
                </a:solidFill>
                <a:latin typeface="Arial" pitchFamily="34" charset="0"/>
                <a:cs typeface="Arial" pitchFamily="34" charset="0"/>
              </a:rPr>
              <a:t>Planning	=  moved to obtaining or sharing</a:t>
            </a:r>
          </a:p>
          <a:p>
            <a:r>
              <a:rPr lang="en-GB" sz="800" dirty="0">
                <a:solidFill>
                  <a:srgbClr val="656565"/>
                </a:solidFill>
                <a:latin typeface="Arial" pitchFamily="34" charset="0"/>
                <a:cs typeface="Arial" pitchFamily="34" charset="0"/>
              </a:rPr>
              <a:t>Obtaining	=  moved to sharing or absorbing</a:t>
            </a:r>
          </a:p>
          <a:p>
            <a:r>
              <a:rPr lang="en-GB" sz="800" dirty="0">
                <a:solidFill>
                  <a:srgbClr val="656565"/>
                </a:solidFill>
                <a:latin typeface="Arial" pitchFamily="34" charset="0"/>
                <a:cs typeface="Arial" pitchFamily="34" charset="0"/>
              </a:rPr>
              <a:t>Sharing	=  moved to absorbing, planning or obtaining</a:t>
            </a:r>
          </a:p>
        </p:txBody>
      </p:sp>
      <p:cxnSp>
        <p:nvCxnSpPr>
          <p:cNvPr id="6" name="Straight Connector 5"/>
          <p:cNvCxnSpPr/>
          <p:nvPr/>
        </p:nvCxnSpPr>
        <p:spPr>
          <a:xfrm>
            <a:off x="467544" y="2060848"/>
            <a:ext cx="8280920" cy="0"/>
          </a:xfrm>
          <a:prstGeom prst="line">
            <a:avLst/>
          </a:prstGeom>
          <a:ln w="9525">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Picture 7" descr="slide32.png"/>
          <p:cNvPicPr>
            <a:picLocks noChangeAspect="1"/>
          </p:cNvPicPr>
          <p:nvPr/>
        </p:nvPicPr>
        <p:blipFill>
          <a:blip r:embed="rId2" cstate="print"/>
          <a:stretch>
            <a:fillRect/>
          </a:stretch>
        </p:blipFill>
        <p:spPr>
          <a:xfrm>
            <a:off x="1585060" y="1295400"/>
            <a:ext cx="6387737" cy="1195251"/>
          </a:xfrm>
          <a:prstGeom prst="rect">
            <a:avLst/>
          </a:prstGeom>
        </p:spPr>
      </p:pic>
      <p:graphicFrame>
        <p:nvGraphicFramePr>
          <p:cNvPr id="11" name="Content Placeholder 3"/>
          <p:cNvGraphicFramePr>
            <a:graphicFrameLocks/>
          </p:cNvGraphicFramePr>
          <p:nvPr>
            <p:extLst>
              <p:ext uri="{D42A27DB-BD31-4B8C-83A1-F6EECF244321}">
                <p14:modId xmlns:p14="http://schemas.microsoft.com/office/powerpoint/2010/main" val="1019440420"/>
              </p:ext>
            </p:extLst>
          </p:nvPr>
        </p:nvGraphicFramePr>
        <p:xfrm>
          <a:off x="762000" y="2667000"/>
          <a:ext cx="7543800" cy="35483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73915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lide32.png"/>
          <p:cNvPicPr>
            <a:picLocks noChangeAspect="1"/>
          </p:cNvPicPr>
          <p:nvPr/>
        </p:nvPicPr>
        <p:blipFill>
          <a:blip r:embed="rId2" cstate="print"/>
          <a:stretch>
            <a:fillRect/>
          </a:stretch>
        </p:blipFill>
        <p:spPr>
          <a:xfrm>
            <a:off x="1585060" y="1295400"/>
            <a:ext cx="6387737" cy="1195251"/>
          </a:xfrm>
          <a:prstGeom prst="rect">
            <a:avLst/>
          </a:prstGeom>
        </p:spPr>
      </p:pic>
      <p:sp>
        <p:nvSpPr>
          <p:cNvPr id="3" name="Title 2"/>
          <p:cNvSpPr>
            <a:spLocks noGrp="1"/>
          </p:cNvSpPr>
          <p:nvPr>
            <p:ph type="title"/>
          </p:nvPr>
        </p:nvSpPr>
        <p:spPr>
          <a:xfrm>
            <a:off x="445105" y="164495"/>
            <a:ext cx="8291264" cy="778098"/>
          </a:xfrm>
        </p:spPr>
        <p:txBody>
          <a:bodyPr>
            <a:noAutofit/>
          </a:bodyPr>
          <a:lstStyle/>
          <a:p>
            <a:pPr algn="l"/>
            <a:r>
              <a:rPr lang="en-GB" sz="2000" b="1" dirty="0" err="1" smtClean="0">
                <a:solidFill>
                  <a:srgbClr val="595959"/>
                </a:solidFill>
              </a:rPr>
              <a:t>OOH’s</a:t>
            </a:r>
            <a:r>
              <a:rPr lang="en-GB" sz="2000" b="1" dirty="0" smtClean="0">
                <a:solidFill>
                  <a:srgbClr val="595959"/>
                </a:solidFill>
              </a:rPr>
              <a:t> </a:t>
            </a:r>
            <a:r>
              <a:rPr lang="en-GB" sz="2000" b="1" dirty="0">
                <a:solidFill>
                  <a:srgbClr val="595959"/>
                </a:solidFill>
              </a:rPr>
              <a:t>Share of Voice (SoV) of</a:t>
            </a:r>
            <a:r>
              <a:rPr lang="en-GB" sz="2000" b="1" dirty="0" smtClean="0">
                <a:solidFill>
                  <a:srgbClr val="595959"/>
                </a:solidFill>
              </a:rPr>
              <a:t> </a:t>
            </a:r>
            <a:r>
              <a:rPr lang="en-US" sz="2000" u="sng" dirty="0" smtClean="0">
                <a:solidFill>
                  <a:srgbClr val="595959"/>
                </a:solidFill>
              </a:rPr>
              <a:t>effective</a:t>
            </a:r>
            <a:r>
              <a:rPr lang="en-GB" sz="2000" dirty="0" smtClean="0">
                <a:solidFill>
                  <a:srgbClr val="595959"/>
                </a:solidFill>
              </a:rPr>
              <a:t> </a:t>
            </a:r>
            <a:r>
              <a:rPr lang="en-GB" sz="2000" b="1" dirty="0" smtClean="0">
                <a:solidFill>
                  <a:srgbClr val="595959"/>
                </a:solidFill>
              </a:rPr>
              <a:t>encounters </a:t>
            </a:r>
            <a:r>
              <a:rPr lang="en-GB" sz="2000" b="1" dirty="0">
                <a:solidFill>
                  <a:srgbClr val="595959"/>
                </a:solidFill>
              </a:rPr>
              <a:t>increases the closer a person moves to obtaining</a:t>
            </a:r>
          </a:p>
        </p:txBody>
      </p:sp>
      <p:graphicFrame>
        <p:nvGraphicFramePr>
          <p:cNvPr id="10" name="Content Placeholder 3"/>
          <p:cNvGraphicFramePr>
            <a:graphicFrameLocks noGrp="1"/>
          </p:cNvGraphicFramePr>
          <p:nvPr>
            <p:ph sz="half" idx="1"/>
            <p:extLst>
              <p:ext uri="{D42A27DB-BD31-4B8C-83A1-F6EECF244321}">
                <p14:modId xmlns:p14="http://schemas.microsoft.com/office/powerpoint/2010/main" val="1019440420"/>
              </p:ext>
            </p:extLst>
          </p:nvPr>
        </p:nvGraphicFramePr>
        <p:xfrm>
          <a:off x="762000" y="2667000"/>
          <a:ext cx="7543800" cy="3548396"/>
        </p:xfrm>
        <a:graphic>
          <a:graphicData uri="http://schemas.openxmlformats.org/drawingml/2006/chart">
            <c:chart xmlns:c="http://schemas.openxmlformats.org/drawingml/2006/chart" xmlns:r="http://schemas.openxmlformats.org/officeDocument/2006/relationships" r:id="rId3"/>
          </a:graphicData>
        </a:graphic>
      </p:graphicFrame>
      <p:pic>
        <p:nvPicPr>
          <p:cNvPr id="2050" name="Picture 2" descr="C:\Users\mbaker\AppData\Local\Microsoft\Windows\Temporary Internet Files\Content.IE5\YH2B7CXZ\MC9004316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600" y="3962400"/>
            <a:ext cx="508745" cy="4837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mbaker\AppData\Local\Microsoft\Windows\Temporary Internet Files\Content.IE5\YH2B7CXZ\MC9004316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3429000"/>
            <a:ext cx="508745" cy="4837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mbaker\AppData\Local\Microsoft\Windows\Temporary Internet Files\Content.IE5\YH2B7CXZ\MC9004316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3048000"/>
            <a:ext cx="508745" cy="4837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mbaker\AppData\Local\Microsoft\Windows\Temporary Internet Files\Content.IE5\YH2B7CXZ\MC9004316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4800600"/>
            <a:ext cx="508745" cy="48377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mbaker\AppData\Local\Microsoft\Windows\Temporary Internet Files\Content.IE5\YH2B7CXZ\MC9004316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2514600"/>
            <a:ext cx="508745" cy="483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48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685800" y="1196752"/>
            <a:ext cx="7924800" cy="5075584"/>
          </a:xfrm>
        </p:spPr>
        <p:txBody>
          <a:bodyPr>
            <a:normAutofit/>
          </a:bodyPr>
          <a:lstStyle/>
          <a:p>
            <a:pPr>
              <a:spcAft>
                <a:spcPts val="1800"/>
              </a:spcAft>
              <a:buClr>
                <a:srgbClr val="C00000"/>
              </a:buClr>
              <a:buSzPct val="150000"/>
            </a:pPr>
            <a:r>
              <a:rPr lang="en-GB" sz="2000" b="1" dirty="0" smtClean="0">
                <a:solidFill>
                  <a:srgbClr val="595959"/>
                </a:solidFill>
              </a:rPr>
              <a:t>Media advertising drives the Customer Journey, but no one medium is the sole answer</a:t>
            </a:r>
          </a:p>
          <a:p>
            <a:pPr>
              <a:spcAft>
                <a:spcPts val="1800"/>
              </a:spcAft>
              <a:buClr>
                <a:srgbClr val="C00000"/>
              </a:buClr>
              <a:buSzPct val="150000"/>
            </a:pPr>
            <a:r>
              <a:rPr lang="en-GB" sz="2000" b="1" dirty="0" smtClean="0">
                <a:solidFill>
                  <a:srgbClr val="595959"/>
                </a:solidFill>
              </a:rPr>
              <a:t>Along with TV, OOH dominates effective share  of voice</a:t>
            </a:r>
          </a:p>
          <a:p>
            <a:pPr>
              <a:spcAft>
                <a:spcPts val="1800"/>
              </a:spcAft>
              <a:buClr>
                <a:srgbClr val="C00000"/>
              </a:buClr>
              <a:buSzPct val="150000"/>
            </a:pPr>
            <a:r>
              <a:rPr lang="en-GB" sz="2000" b="1" dirty="0" smtClean="0">
                <a:solidFill>
                  <a:srgbClr val="595959"/>
                </a:solidFill>
              </a:rPr>
              <a:t>OOH has a powerful influence at every stage of the journey, driving investigation, purchase and recommendation</a:t>
            </a:r>
          </a:p>
          <a:p>
            <a:pPr>
              <a:spcAft>
                <a:spcPts val="1800"/>
              </a:spcAft>
              <a:buClr>
                <a:srgbClr val="C00000"/>
              </a:buClr>
              <a:buSzPct val="150000"/>
            </a:pPr>
            <a:r>
              <a:rPr lang="en-GB" sz="2000" b="1" dirty="0" smtClean="0">
                <a:solidFill>
                  <a:srgbClr val="595959"/>
                </a:solidFill>
              </a:rPr>
              <a:t>OOH is strongly linked to mobile search as well as social media</a:t>
            </a:r>
          </a:p>
          <a:p>
            <a:pPr>
              <a:spcAft>
                <a:spcPts val="1800"/>
              </a:spcAft>
              <a:buClr>
                <a:srgbClr val="C00000"/>
              </a:buClr>
              <a:buSzPct val="150000"/>
            </a:pPr>
            <a:r>
              <a:rPr lang="en-GB" sz="2000" b="1" dirty="0" smtClean="0">
                <a:solidFill>
                  <a:srgbClr val="595959"/>
                </a:solidFill>
              </a:rPr>
              <a:t>OOH’s audience is responsive and attractive. The </a:t>
            </a:r>
            <a:r>
              <a:rPr lang="en-GB" sz="2000" b="1" dirty="0">
                <a:solidFill>
                  <a:srgbClr val="595959"/>
                </a:solidFill>
              </a:rPr>
              <a:t>people you most reach with outdoor are the people </a:t>
            </a:r>
            <a:r>
              <a:rPr lang="en-GB" sz="2000" b="1" dirty="0" smtClean="0">
                <a:solidFill>
                  <a:srgbClr val="595959"/>
                </a:solidFill>
              </a:rPr>
              <a:t>you </a:t>
            </a:r>
            <a:r>
              <a:rPr lang="en-GB" sz="2000" b="1" dirty="0">
                <a:solidFill>
                  <a:srgbClr val="595959"/>
                </a:solidFill>
              </a:rPr>
              <a:t>most want to reach</a:t>
            </a:r>
          </a:p>
          <a:p>
            <a:pPr>
              <a:spcAft>
                <a:spcPts val="1800"/>
              </a:spcAft>
              <a:buClr>
                <a:srgbClr val="C00000"/>
              </a:buClr>
              <a:buSzPct val="150000"/>
            </a:pPr>
            <a:endParaRPr lang="en-GB" sz="2000" b="1" dirty="0">
              <a:solidFill>
                <a:srgbClr val="595959"/>
              </a:solidFill>
            </a:endParaRPr>
          </a:p>
        </p:txBody>
      </p:sp>
      <p:sp>
        <p:nvSpPr>
          <p:cNvPr id="3" name="Title 2"/>
          <p:cNvSpPr>
            <a:spLocks noGrp="1"/>
          </p:cNvSpPr>
          <p:nvPr>
            <p:ph type="title"/>
          </p:nvPr>
        </p:nvSpPr>
        <p:spPr>
          <a:xfrm>
            <a:off x="457200" y="304800"/>
            <a:ext cx="8229600" cy="778098"/>
          </a:xfrm>
        </p:spPr>
        <p:txBody>
          <a:bodyPr>
            <a:normAutofit/>
          </a:bodyPr>
          <a:lstStyle/>
          <a:p>
            <a:r>
              <a:rPr lang="en-GB" sz="3600" dirty="0" smtClean="0">
                <a:solidFill>
                  <a:schemeClr val="tx1">
                    <a:lumMod val="65000"/>
                    <a:lumOff val="35000"/>
                  </a:schemeClr>
                </a:solidFill>
              </a:rPr>
              <a:t>Research Summary </a:t>
            </a:r>
            <a:endParaRPr lang="en-GB" sz="3600" dirty="0">
              <a:solidFill>
                <a:schemeClr val="tx1">
                  <a:lumMod val="65000"/>
                  <a:lumOff val="35000"/>
                </a:schemeClr>
              </a:solidFill>
            </a:endParaRPr>
          </a:p>
        </p:txBody>
      </p:sp>
      <p:pic>
        <p:nvPicPr>
          <p:cNvPr id="111618" name="Picture 2"/>
          <p:cNvPicPr>
            <a:picLocks noChangeAspect="1" noChangeArrowheads="1"/>
          </p:cNvPicPr>
          <p:nvPr/>
        </p:nvPicPr>
        <p:blipFill>
          <a:blip r:embed="rId2" cstate="print"/>
          <a:srcRect/>
          <a:stretch>
            <a:fillRect/>
          </a:stretch>
        </p:blipFill>
        <p:spPr bwMode="auto">
          <a:xfrm>
            <a:off x="3203848" y="5445224"/>
            <a:ext cx="2398217" cy="913774"/>
          </a:xfrm>
          <a:prstGeom prst="rect">
            <a:avLst/>
          </a:prstGeom>
          <a:noFill/>
          <a:ln w="9525">
            <a:noFill/>
            <a:miter lim="800000"/>
            <a:headEnd/>
            <a:tailEnd/>
          </a:ln>
        </p:spPr>
      </p:pic>
    </p:spTree>
    <p:extLst>
      <p:ext uri="{BB962C8B-B14F-4D97-AF65-F5344CB8AC3E}">
        <p14:creationId xmlns:p14="http://schemas.microsoft.com/office/powerpoint/2010/main" val="28923897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solidFill>
                  <a:schemeClr val="tx1">
                    <a:lumMod val="65000"/>
                    <a:lumOff val="35000"/>
                  </a:schemeClr>
                </a:solidFill>
              </a:rPr>
              <a:t>“So what” for media planners?</a:t>
            </a:r>
          </a:p>
        </p:txBody>
      </p:sp>
      <p:pic>
        <p:nvPicPr>
          <p:cNvPr id="112642" name="Picture 2"/>
          <p:cNvPicPr>
            <a:picLocks noChangeAspect="1" noChangeArrowheads="1"/>
          </p:cNvPicPr>
          <p:nvPr/>
        </p:nvPicPr>
        <p:blipFill>
          <a:blip r:embed="rId2" cstate="print"/>
          <a:srcRect/>
          <a:stretch>
            <a:fillRect/>
          </a:stretch>
        </p:blipFill>
        <p:spPr bwMode="auto">
          <a:xfrm>
            <a:off x="7299256" y="4509120"/>
            <a:ext cx="1844744" cy="1807096"/>
          </a:xfrm>
          <a:prstGeom prst="rect">
            <a:avLst/>
          </a:prstGeom>
          <a:noFill/>
          <a:ln w="9525">
            <a:noFill/>
            <a:miter lim="800000"/>
            <a:headEnd/>
            <a:tailEnd/>
          </a:ln>
        </p:spPr>
      </p:pic>
      <p:sp>
        <p:nvSpPr>
          <p:cNvPr id="6" name="Content Placeholder 1"/>
          <p:cNvSpPr>
            <a:spLocks noGrp="1"/>
          </p:cNvSpPr>
          <p:nvPr>
            <p:ph sz="half" idx="1"/>
          </p:nvPr>
        </p:nvSpPr>
        <p:spPr>
          <a:xfrm>
            <a:off x="395536" y="980728"/>
            <a:ext cx="8208912" cy="5040560"/>
          </a:xfrm>
        </p:spPr>
        <p:txBody>
          <a:bodyPr>
            <a:normAutofit fontScale="25000" lnSpcReduction="20000"/>
          </a:bodyPr>
          <a:lstStyle/>
          <a:p>
            <a:pPr>
              <a:spcAft>
                <a:spcPts val="1800"/>
              </a:spcAft>
              <a:buClr>
                <a:srgbClr val="C00000"/>
              </a:buClr>
              <a:buSzPct val="150000"/>
            </a:pPr>
            <a:r>
              <a:rPr lang="en-GB" sz="7400" b="1" dirty="0" smtClean="0">
                <a:solidFill>
                  <a:srgbClr val="595959"/>
                </a:solidFill>
              </a:rPr>
              <a:t>Today’s mobile and connected consumers notice outdoor and respond to it . They are young, upmarket, affluent and social – the consumers of the future</a:t>
            </a:r>
          </a:p>
          <a:p>
            <a:pPr>
              <a:spcAft>
                <a:spcPts val="1800"/>
              </a:spcAft>
              <a:buClr>
                <a:srgbClr val="C00000"/>
              </a:buClr>
              <a:buSzPct val="150000"/>
            </a:pPr>
            <a:r>
              <a:rPr lang="en-GB" sz="7400" b="1" dirty="0" smtClean="0">
                <a:solidFill>
                  <a:srgbClr val="595959"/>
                </a:solidFill>
              </a:rPr>
              <a:t>Outdoor engages and cuts through with consumers’ feelings and actions: let it be your call to action medium</a:t>
            </a:r>
          </a:p>
          <a:p>
            <a:pPr>
              <a:spcAft>
                <a:spcPts val="1800"/>
              </a:spcAft>
              <a:buClr>
                <a:srgbClr val="C00000"/>
              </a:buClr>
              <a:buSzPct val="150000"/>
            </a:pPr>
            <a:r>
              <a:rPr lang="en-GB" sz="7400" b="1" dirty="0" smtClean="0">
                <a:solidFill>
                  <a:srgbClr val="595959"/>
                </a:solidFill>
              </a:rPr>
              <a:t>Outdoor is more than a point of sale medium</a:t>
            </a:r>
          </a:p>
          <a:p>
            <a:pPr lvl="1">
              <a:lnSpc>
                <a:spcPct val="120000"/>
              </a:lnSpc>
              <a:buClr>
                <a:srgbClr val="C00000"/>
              </a:buClr>
              <a:buSzPct val="150000"/>
            </a:pPr>
            <a:r>
              <a:rPr lang="en-GB" sz="7600" b="1" dirty="0" smtClean="0">
                <a:solidFill>
                  <a:srgbClr val="595959"/>
                </a:solidFill>
              </a:rPr>
              <a:t>It plugs in </a:t>
            </a:r>
            <a:r>
              <a:rPr lang="en-GB" sz="7000" b="1" dirty="0" smtClean="0">
                <a:solidFill>
                  <a:srgbClr val="595959"/>
                </a:solidFill>
              </a:rPr>
              <a:t>seamlessly with mobile, social and search</a:t>
            </a:r>
          </a:p>
          <a:p>
            <a:pPr lvl="1">
              <a:lnSpc>
                <a:spcPct val="120000"/>
              </a:lnSpc>
              <a:buClr>
                <a:srgbClr val="C00000"/>
              </a:buClr>
              <a:buSzPct val="150000"/>
            </a:pPr>
            <a:r>
              <a:rPr lang="en-GB" sz="7400" b="1" dirty="0" smtClean="0">
                <a:solidFill>
                  <a:srgbClr val="595959"/>
                </a:solidFill>
              </a:rPr>
              <a:t>Outdoor can amplify a brand message, providing a physical presence in an increasingly virtual world</a:t>
            </a:r>
          </a:p>
          <a:p>
            <a:pPr lvl="1">
              <a:lnSpc>
                <a:spcPct val="120000"/>
              </a:lnSpc>
              <a:buClr>
                <a:srgbClr val="C00000"/>
              </a:buClr>
              <a:buSzPct val="150000"/>
            </a:pPr>
            <a:r>
              <a:rPr lang="en-GB" sz="7400" b="1" dirty="0" smtClean="0">
                <a:solidFill>
                  <a:srgbClr val="595959"/>
                </a:solidFill>
              </a:rPr>
              <a:t>It’s a powerful visual branding tool you can intercept      customers with in all the right locations</a:t>
            </a:r>
          </a:p>
          <a:p>
            <a:pPr lvl="1">
              <a:lnSpc>
                <a:spcPct val="120000"/>
              </a:lnSpc>
              <a:buClr>
                <a:srgbClr val="C00000"/>
              </a:buClr>
              <a:buSzPct val="150000"/>
            </a:pPr>
            <a:r>
              <a:rPr lang="en-GB" sz="7000" b="1" dirty="0" err="1" smtClean="0">
                <a:solidFill>
                  <a:srgbClr val="595959"/>
                </a:solidFill>
              </a:rPr>
              <a:t>Outdoor’s</a:t>
            </a:r>
            <a:r>
              <a:rPr lang="en-GB" sz="7000" b="1" dirty="0" smtClean="0">
                <a:solidFill>
                  <a:srgbClr val="595959"/>
                </a:solidFill>
              </a:rPr>
              <a:t> effectiveness  actually  grows with more </a:t>
            </a:r>
          </a:p>
          <a:p>
            <a:pPr marL="457200" lvl="1" indent="0">
              <a:lnSpc>
                <a:spcPct val="120000"/>
              </a:lnSpc>
              <a:buClr>
                <a:srgbClr val="C00000"/>
              </a:buClr>
              <a:buSzPct val="150000"/>
              <a:buNone/>
            </a:pPr>
            <a:r>
              <a:rPr lang="en-GB" sz="7000" b="1" dirty="0">
                <a:solidFill>
                  <a:srgbClr val="595959"/>
                </a:solidFill>
              </a:rPr>
              <a:t> </a:t>
            </a:r>
            <a:r>
              <a:rPr lang="en-GB" sz="7000" b="1" dirty="0" smtClean="0">
                <a:solidFill>
                  <a:srgbClr val="595959"/>
                </a:solidFill>
              </a:rPr>
              <a:t>    exposures in more outdoor formats</a:t>
            </a:r>
          </a:p>
          <a:p>
            <a:pPr marL="457200" lvl="1" indent="0">
              <a:buClr>
                <a:srgbClr val="C00000"/>
              </a:buClr>
              <a:buSzPct val="150000"/>
              <a:buNone/>
            </a:pPr>
            <a:endParaRPr lang="en-GB" sz="70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dirty="0" smtClean="0"/>
          </a:p>
          <a:p>
            <a:pPr>
              <a:spcAft>
                <a:spcPts val="1800"/>
              </a:spcAft>
            </a:pPr>
            <a:endParaRPr lang="en-GB" sz="2400" b="1" dirty="0" smtClean="0">
              <a:solidFill>
                <a:srgbClr val="595959"/>
              </a:solidFill>
            </a:endParaRPr>
          </a:p>
          <a:p>
            <a:pPr>
              <a:spcAft>
                <a:spcPts val="1800"/>
              </a:spcAft>
            </a:pPr>
            <a:endParaRPr lang="en-GB" sz="2400" b="1" dirty="0" smtClean="0">
              <a:solidFill>
                <a:srgbClr val="595959"/>
              </a:solidFill>
            </a:endParaRPr>
          </a:p>
          <a:p>
            <a:pPr>
              <a:spcAft>
                <a:spcPts val="1800"/>
              </a:spcAft>
            </a:pPr>
            <a:endParaRPr lang="en-GB" sz="2400" b="1" dirty="0">
              <a:solidFill>
                <a:srgbClr val="59595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
          <p:cNvSpPr>
            <a:spLocks noGrp="1"/>
          </p:cNvSpPr>
          <p:nvPr>
            <p:ph type="title"/>
          </p:nvPr>
        </p:nvSpPr>
        <p:spPr>
          <a:xfrm>
            <a:off x="381000" y="228600"/>
            <a:ext cx="8229600" cy="1143000"/>
          </a:xfrm>
        </p:spPr>
        <p:txBody>
          <a:bodyPr/>
          <a:lstStyle/>
          <a:p>
            <a:pPr algn="l"/>
            <a:r>
              <a:rPr lang="en-GB" sz="3600" smtClean="0">
                <a:latin typeface="Arial" charset="0"/>
                <a:cs typeface="Arial" charset="0"/>
              </a:rPr>
              <a:t>Categories reviewed in static stage</a:t>
            </a:r>
          </a:p>
        </p:txBody>
      </p:sp>
      <p:pic>
        <p:nvPicPr>
          <p:cNvPr id="3075" name="Picture 3" descr="slide4.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463" y="1716088"/>
            <a:ext cx="8855075"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0569243"/>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7200" y="274638"/>
            <a:ext cx="7772400" cy="1143000"/>
          </a:xfrm>
        </p:spPr>
        <p:txBody>
          <a:bodyPr>
            <a:noAutofit/>
          </a:bodyPr>
          <a:lstStyle/>
          <a:p>
            <a:pPr algn="l"/>
            <a:r>
              <a:rPr lang="en-US" sz="3000" b="1" dirty="0" smtClean="0">
                <a:latin typeface="Arial" pitchFamily="34" charset="0"/>
                <a:cs typeface="Arial" pitchFamily="34" charset="0"/>
              </a:rPr>
              <a:t>Ads seen/heard in the last month? </a:t>
            </a:r>
            <a:br>
              <a:rPr lang="en-US" sz="3000" b="1" dirty="0" smtClean="0">
                <a:latin typeface="Arial" pitchFamily="34" charset="0"/>
                <a:cs typeface="Arial" pitchFamily="34" charset="0"/>
              </a:rPr>
            </a:br>
            <a:r>
              <a:rPr lang="en-US" sz="3000" b="1" dirty="0" smtClean="0">
                <a:latin typeface="Arial" pitchFamily="34" charset="0"/>
                <a:cs typeface="Arial" pitchFamily="34" charset="0"/>
              </a:rPr>
              <a:t>7 in 10 have seen OOH ads</a:t>
            </a:r>
            <a:endParaRPr lang="en-US" sz="3000" b="1" dirty="0">
              <a:latin typeface="Arial" pitchFamily="34" charset="0"/>
              <a:cs typeface="Arial" pitchFamily="34" charset="0"/>
            </a:endParaRPr>
          </a:p>
        </p:txBody>
      </p:sp>
      <p:graphicFrame>
        <p:nvGraphicFramePr>
          <p:cNvPr id="7" name="Chart 6"/>
          <p:cNvGraphicFramePr/>
          <p:nvPr>
            <p:extLst>
              <p:ext uri="{D42A27DB-BD31-4B8C-83A1-F6EECF244321}">
                <p14:modId xmlns:p14="http://schemas.microsoft.com/office/powerpoint/2010/main" val="3167238050"/>
              </p:ext>
            </p:extLst>
          </p:nvPr>
        </p:nvGraphicFramePr>
        <p:xfrm>
          <a:off x="-228600" y="1772816"/>
          <a:ext cx="8645345" cy="439248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Absorbing.png"/>
          <p:cNvPicPr>
            <a:picLocks noChangeAspect="1"/>
          </p:cNvPicPr>
          <p:nvPr/>
        </p:nvPicPr>
        <p:blipFill>
          <a:blip r:embed="rId3" cstate="print"/>
          <a:stretch>
            <a:fillRect/>
          </a:stretch>
        </p:blipFill>
        <p:spPr>
          <a:xfrm rot="20318452">
            <a:off x="6222991" y="2974494"/>
            <a:ext cx="3033199" cy="3033199"/>
          </a:xfrm>
          <a:prstGeom prst="rect">
            <a:avLst/>
          </a:prstGeom>
        </p:spPr>
      </p:pic>
    </p:spTree>
    <p:extLst>
      <p:ext uri="{BB962C8B-B14F-4D97-AF65-F5344CB8AC3E}">
        <p14:creationId xmlns:p14="http://schemas.microsoft.com/office/powerpoint/2010/main" val="35568695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6995864" cy="1187152"/>
          </a:xfrm>
        </p:spPr>
        <p:txBody>
          <a:bodyPr>
            <a:noAutofit/>
          </a:bodyPr>
          <a:lstStyle/>
          <a:p>
            <a:pPr algn="l"/>
            <a:r>
              <a:rPr lang="en-GB" sz="2800" b="1" dirty="0" smtClean="0"/>
              <a:t/>
            </a:r>
            <a:br>
              <a:rPr lang="en-GB" sz="2800" b="1" dirty="0" smtClean="0"/>
            </a:br>
            <a:r>
              <a:rPr lang="en-GB" sz="2800" b="1" dirty="0"/>
              <a:t/>
            </a:r>
            <a:br>
              <a:rPr lang="en-GB" sz="2800" b="1" dirty="0"/>
            </a:br>
            <a:r>
              <a:rPr lang="en-GB" sz="3000" b="1" dirty="0" smtClean="0"/>
              <a:t/>
            </a:r>
            <a:br>
              <a:rPr lang="en-GB" sz="3000" b="1" dirty="0" smtClean="0"/>
            </a:br>
            <a:r>
              <a:rPr lang="en-GB" sz="3200" b="1" dirty="0" smtClean="0"/>
              <a:t>OOH-exposed people more likely</a:t>
            </a:r>
            <a:br>
              <a:rPr lang="en-GB" sz="3200" b="1" dirty="0" smtClean="0"/>
            </a:br>
            <a:r>
              <a:rPr lang="en-GB" sz="3200" b="1" dirty="0" smtClean="0"/>
              <a:t>to act on ads</a:t>
            </a:r>
            <a:r>
              <a:rPr lang="en-GB" sz="2800" b="1" dirty="0" smtClean="0"/>
              <a:t/>
            </a:r>
            <a:br>
              <a:rPr lang="en-GB" sz="2800" b="1" dirty="0" smtClean="0"/>
            </a:br>
            <a:r>
              <a:rPr lang="en-GB" sz="2800" b="1" dirty="0" smtClean="0"/>
              <a:t/>
            </a:r>
            <a:br>
              <a:rPr lang="en-GB" sz="2800" b="1" dirty="0" smtClean="0"/>
            </a:br>
            <a:r>
              <a:rPr lang="en-GB" sz="1800" b="1" dirty="0" smtClean="0"/>
              <a:t>Those </a:t>
            </a:r>
            <a:r>
              <a:rPr lang="en-GB" sz="1800" b="1" dirty="0"/>
              <a:t>seeing OOH ads are much more likely to learn about </a:t>
            </a:r>
            <a:r>
              <a:rPr lang="en-GB" sz="1800" b="1" dirty="0" smtClean="0"/>
              <a:t>companies they’ve seen advertised, and look </a:t>
            </a:r>
            <a:r>
              <a:rPr lang="en-GB" sz="1800" b="1" dirty="0"/>
              <a:t>at </a:t>
            </a:r>
            <a:r>
              <a:rPr lang="en-GB" sz="1800" b="1" dirty="0" smtClean="0"/>
              <a:t>products </a:t>
            </a:r>
            <a:r>
              <a:rPr lang="en-GB" sz="1800" b="1" dirty="0"/>
              <a:t>they’ve seen </a:t>
            </a:r>
            <a:r>
              <a:rPr lang="en-GB" sz="1800" b="1" dirty="0" smtClean="0"/>
              <a:t>advertised, </a:t>
            </a:r>
            <a:r>
              <a:rPr lang="en-GB" sz="1800" b="1" dirty="0"/>
              <a:t>than people who </a:t>
            </a:r>
            <a:r>
              <a:rPr lang="en-GB" sz="1800" b="1" dirty="0" smtClean="0"/>
              <a:t>haven’t</a:t>
            </a:r>
            <a:endParaRPr lang="en-GB" sz="1800" b="1" dirty="0"/>
          </a:p>
        </p:txBody>
      </p:sp>
      <p:graphicFrame>
        <p:nvGraphicFramePr>
          <p:cNvPr id="3" name="Chart 2"/>
          <p:cNvGraphicFramePr>
            <a:graphicFrameLocks/>
          </p:cNvGraphicFramePr>
          <p:nvPr>
            <p:extLst>
              <p:ext uri="{D42A27DB-BD31-4B8C-83A1-F6EECF244321}">
                <p14:modId xmlns:p14="http://schemas.microsoft.com/office/powerpoint/2010/main" val="1908902503"/>
              </p:ext>
            </p:extLst>
          </p:nvPr>
        </p:nvGraphicFramePr>
        <p:xfrm>
          <a:off x="457200" y="2819400"/>
          <a:ext cx="8352928" cy="3384376"/>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planning.png"/>
          <p:cNvPicPr>
            <a:picLocks noChangeAspect="1"/>
          </p:cNvPicPr>
          <p:nvPr/>
        </p:nvPicPr>
        <p:blipFill>
          <a:blip r:embed="rId3" cstate="print"/>
          <a:stretch>
            <a:fillRect/>
          </a:stretch>
        </p:blipFill>
        <p:spPr>
          <a:xfrm rot="1116379">
            <a:off x="5999695" y="-96305"/>
            <a:ext cx="3276602" cy="3276600"/>
          </a:xfrm>
          <a:prstGeom prst="rect">
            <a:avLst/>
          </a:prstGeom>
        </p:spPr>
      </p:pic>
    </p:spTree>
    <p:extLst>
      <p:ext uri="{BB962C8B-B14F-4D97-AF65-F5344CB8AC3E}">
        <p14:creationId xmlns:p14="http://schemas.microsoft.com/office/powerpoint/2010/main" val="4227401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lanning.png"/>
          <p:cNvPicPr>
            <a:picLocks noChangeAspect="1"/>
          </p:cNvPicPr>
          <p:nvPr/>
        </p:nvPicPr>
        <p:blipFill>
          <a:blip r:embed="rId2" cstate="print"/>
          <a:stretch>
            <a:fillRect/>
          </a:stretch>
        </p:blipFill>
        <p:spPr>
          <a:xfrm rot="21200537">
            <a:off x="-583107" y="178891"/>
            <a:ext cx="3276602" cy="3276600"/>
          </a:xfrm>
          <a:prstGeom prst="rect">
            <a:avLst/>
          </a:prstGeom>
        </p:spPr>
      </p:pic>
      <p:sp>
        <p:nvSpPr>
          <p:cNvPr id="3" name="Title 2"/>
          <p:cNvSpPr>
            <a:spLocks noGrp="1"/>
          </p:cNvSpPr>
          <p:nvPr>
            <p:ph type="title"/>
          </p:nvPr>
        </p:nvSpPr>
        <p:spPr>
          <a:xfrm>
            <a:off x="381600" y="125600"/>
            <a:ext cx="8438872" cy="1398400"/>
          </a:xfrm>
        </p:spPr>
        <p:txBody>
          <a:bodyPr>
            <a:noAutofit/>
          </a:bodyPr>
          <a:lstStyle/>
          <a:p>
            <a:pPr algn="l"/>
            <a:r>
              <a:rPr lang="en-GB" sz="3200" b="1" dirty="0" smtClean="0"/>
              <a:t>Two </a:t>
            </a:r>
            <a:r>
              <a:rPr lang="en-GB" sz="3200" b="1" dirty="0"/>
              <a:t>thirds </a:t>
            </a:r>
            <a:r>
              <a:rPr lang="en-GB" sz="3200" b="1" dirty="0" smtClean="0"/>
              <a:t>have searched the </a:t>
            </a:r>
            <a:r>
              <a:rPr lang="en-GB" sz="3200" b="1" dirty="0"/>
              <a:t>web as a direct result of </a:t>
            </a:r>
            <a:r>
              <a:rPr lang="en-GB" sz="3200" b="1" dirty="0" smtClean="0"/>
              <a:t>OOH </a:t>
            </a:r>
            <a:r>
              <a:rPr lang="en-GB" sz="3200" b="1" dirty="0"/>
              <a:t>ads</a:t>
            </a:r>
          </a:p>
        </p:txBody>
      </p:sp>
      <p:sp>
        <p:nvSpPr>
          <p:cNvPr id="17" name="Text Placeholder 16"/>
          <p:cNvSpPr>
            <a:spLocks noGrp="1"/>
          </p:cNvSpPr>
          <p:nvPr>
            <p:ph type="body" idx="1"/>
          </p:nvPr>
        </p:nvSpPr>
        <p:spPr>
          <a:xfrm>
            <a:off x="576196" y="2086000"/>
            <a:ext cx="4040188" cy="432048"/>
          </a:xfrm>
        </p:spPr>
        <p:txBody>
          <a:bodyPr/>
          <a:lstStyle/>
          <a:p>
            <a:pPr algn="ctr"/>
            <a:r>
              <a:rPr lang="en-GB" sz="2000" dirty="0" smtClean="0">
                <a:solidFill>
                  <a:srgbClr val="595959"/>
                </a:solidFill>
              </a:rPr>
              <a:t>At home or at work</a:t>
            </a:r>
            <a:endParaRPr lang="en-GB" sz="2000" dirty="0">
              <a:solidFill>
                <a:srgbClr val="595959"/>
              </a:solidFill>
            </a:endParaRPr>
          </a:p>
        </p:txBody>
      </p:sp>
      <p:sp>
        <p:nvSpPr>
          <p:cNvPr id="19" name="Text Placeholder 18"/>
          <p:cNvSpPr>
            <a:spLocks noGrp="1"/>
          </p:cNvSpPr>
          <p:nvPr>
            <p:ph type="body" sz="quarter" idx="3"/>
          </p:nvPr>
        </p:nvSpPr>
        <p:spPr>
          <a:xfrm>
            <a:off x="4528295" y="2086000"/>
            <a:ext cx="4041775" cy="432048"/>
          </a:xfrm>
        </p:spPr>
        <p:txBody>
          <a:bodyPr>
            <a:normAutofit/>
          </a:bodyPr>
          <a:lstStyle/>
          <a:p>
            <a:pPr algn="ctr"/>
            <a:r>
              <a:rPr lang="en-GB" sz="2000" dirty="0" smtClean="0">
                <a:solidFill>
                  <a:srgbClr val="595959"/>
                </a:solidFill>
              </a:rPr>
              <a:t>On a smart phone or tablet</a:t>
            </a:r>
            <a:endParaRPr lang="en-GB" sz="2000" dirty="0">
              <a:solidFill>
                <a:srgbClr val="595959"/>
              </a:solidFill>
            </a:endParaRPr>
          </a:p>
        </p:txBody>
      </p:sp>
      <p:graphicFrame>
        <p:nvGraphicFramePr>
          <p:cNvPr id="8" name="Chart 7"/>
          <p:cNvGraphicFramePr/>
          <p:nvPr>
            <p:extLst>
              <p:ext uri="{D42A27DB-BD31-4B8C-83A1-F6EECF244321}">
                <p14:modId xmlns:p14="http://schemas.microsoft.com/office/powerpoint/2010/main" val="513866446"/>
              </p:ext>
            </p:extLst>
          </p:nvPr>
        </p:nvGraphicFramePr>
        <p:xfrm>
          <a:off x="3810000" y="2876600"/>
          <a:ext cx="5417786" cy="33409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extLst>
              <p:ext uri="{D42A27DB-BD31-4B8C-83A1-F6EECF244321}">
                <p14:modId xmlns:p14="http://schemas.microsoft.com/office/powerpoint/2010/main" val="2211412913"/>
              </p:ext>
            </p:extLst>
          </p:nvPr>
        </p:nvGraphicFramePr>
        <p:xfrm>
          <a:off x="-332045" y="2286000"/>
          <a:ext cx="5726694" cy="4676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4519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76200"/>
            <a:ext cx="7440488" cy="1143000"/>
          </a:xfrm>
        </p:spPr>
        <p:txBody>
          <a:bodyPr>
            <a:normAutofit/>
          </a:bodyPr>
          <a:lstStyle/>
          <a:p>
            <a:pPr algn="l"/>
            <a:r>
              <a:rPr lang="en-GB" sz="2800" b="1" dirty="0" smtClean="0">
                <a:latin typeface="Arial" pitchFamily="34" charset="0"/>
                <a:cs typeface="Arial" pitchFamily="34" charset="0"/>
              </a:rPr>
              <a:t>More OOH exposures in past month lead to more searches, and more purchases</a:t>
            </a:r>
            <a:endParaRPr lang="en-GB" sz="2800" b="1" dirty="0">
              <a:latin typeface="Arial" pitchFamily="34" charset="0"/>
              <a:cs typeface="Arial" pitchFamily="34" charset="0"/>
            </a:endParaRPr>
          </a:p>
        </p:txBody>
      </p:sp>
      <p:graphicFrame>
        <p:nvGraphicFramePr>
          <p:cNvPr id="11" name="Chart 10"/>
          <p:cNvGraphicFramePr>
            <a:graphicFrameLocks/>
          </p:cNvGraphicFramePr>
          <p:nvPr>
            <p:extLst>
              <p:ext uri="{D42A27DB-BD31-4B8C-83A1-F6EECF244321}">
                <p14:modId xmlns:p14="http://schemas.microsoft.com/office/powerpoint/2010/main" val="2587050745"/>
              </p:ext>
            </p:extLst>
          </p:nvPr>
        </p:nvGraphicFramePr>
        <p:xfrm>
          <a:off x="533400" y="1447800"/>
          <a:ext cx="9372600" cy="4579825"/>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planning.png"/>
          <p:cNvPicPr>
            <a:picLocks noChangeAspect="1"/>
          </p:cNvPicPr>
          <p:nvPr/>
        </p:nvPicPr>
        <p:blipFill>
          <a:blip r:embed="rId4" cstate="print"/>
          <a:stretch>
            <a:fillRect/>
          </a:stretch>
        </p:blipFill>
        <p:spPr>
          <a:xfrm rot="21200537">
            <a:off x="6550161" y="-536437"/>
            <a:ext cx="2735721" cy="2735719"/>
          </a:xfrm>
          <a:prstGeom prst="rect">
            <a:avLst/>
          </a:prstGeom>
        </p:spPr>
      </p:pic>
    </p:spTree>
    <p:extLst>
      <p:ext uri="{BB962C8B-B14F-4D97-AF65-F5344CB8AC3E}">
        <p14:creationId xmlns:p14="http://schemas.microsoft.com/office/powerpoint/2010/main" val="3512791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l"/>
            <a:r>
              <a:rPr lang="en-GB" sz="3200" b="1" dirty="0" smtClean="0">
                <a:latin typeface="Arial" pitchFamily="34" charset="0"/>
                <a:cs typeface="Arial" pitchFamily="34" charset="0"/>
              </a:rPr>
              <a:t>1 </a:t>
            </a:r>
            <a:r>
              <a:rPr lang="en-GB" sz="3200" b="1" dirty="0">
                <a:latin typeface="Arial" pitchFamily="34" charset="0"/>
                <a:cs typeface="Arial" pitchFamily="34" charset="0"/>
              </a:rPr>
              <a:t>in 3 </a:t>
            </a:r>
            <a:r>
              <a:rPr lang="en-GB" sz="3200" b="1" dirty="0" smtClean="0">
                <a:latin typeface="Arial" pitchFamily="34" charset="0"/>
                <a:cs typeface="Arial" pitchFamily="34" charset="0"/>
              </a:rPr>
              <a:t>have </a:t>
            </a:r>
            <a:r>
              <a:rPr lang="en-GB" sz="3200" b="1" dirty="0">
                <a:latin typeface="Arial" pitchFamily="34" charset="0"/>
                <a:cs typeface="Arial" pitchFamily="34" charset="0"/>
              </a:rPr>
              <a:t>bought because </a:t>
            </a:r>
            <a:r>
              <a:rPr lang="en-GB" sz="3200" b="1" dirty="0" smtClean="0">
                <a:latin typeface="Arial" pitchFamily="34" charset="0"/>
                <a:cs typeface="Arial" pitchFamily="34" charset="0"/>
              </a:rPr>
              <a:t>of</a:t>
            </a:r>
            <a:br>
              <a:rPr lang="en-GB" sz="3200" b="1" dirty="0" smtClean="0">
                <a:latin typeface="Arial" pitchFamily="34" charset="0"/>
                <a:cs typeface="Arial" pitchFamily="34" charset="0"/>
              </a:rPr>
            </a:br>
            <a:r>
              <a:rPr lang="en-GB" sz="3200" b="1" dirty="0" smtClean="0">
                <a:latin typeface="Arial" pitchFamily="34" charset="0"/>
                <a:cs typeface="Arial" pitchFamily="34" charset="0"/>
              </a:rPr>
              <a:t>OOH advertising</a:t>
            </a:r>
            <a:endParaRPr lang="en-GB" sz="3200" b="1" dirty="0">
              <a:latin typeface="Arial" pitchFamily="34" charset="0"/>
              <a:cs typeface="Arial" pitchFamily="34" charset="0"/>
            </a:endParaRPr>
          </a:p>
        </p:txBody>
      </p:sp>
      <p:graphicFrame>
        <p:nvGraphicFramePr>
          <p:cNvPr id="11" name="Chart 10"/>
          <p:cNvGraphicFramePr/>
          <p:nvPr>
            <p:extLst>
              <p:ext uri="{D42A27DB-BD31-4B8C-83A1-F6EECF244321}">
                <p14:modId xmlns:p14="http://schemas.microsoft.com/office/powerpoint/2010/main" val="284271268"/>
              </p:ext>
            </p:extLst>
          </p:nvPr>
        </p:nvGraphicFramePr>
        <p:xfrm>
          <a:off x="1691680" y="2132856"/>
          <a:ext cx="5758004" cy="374441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Obtaining.png"/>
          <p:cNvPicPr>
            <a:picLocks noChangeAspect="1"/>
          </p:cNvPicPr>
          <p:nvPr/>
        </p:nvPicPr>
        <p:blipFill>
          <a:blip r:embed="rId4" cstate="print"/>
          <a:stretch>
            <a:fillRect/>
          </a:stretch>
        </p:blipFill>
        <p:spPr>
          <a:xfrm rot="827569">
            <a:off x="5971452" y="-200747"/>
            <a:ext cx="3174533" cy="3174533"/>
          </a:xfrm>
          <a:prstGeom prst="rect">
            <a:avLst/>
          </a:prstGeom>
        </p:spPr>
      </p:pic>
    </p:spTree>
    <p:extLst>
      <p:ext uri="{BB962C8B-B14F-4D97-AF65-F5344CB8AC3E}">
        <p14:creationId xmlns:p14="http://schemas.microsoft.com/office/powerpoint/2010/main" val="4063697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extLst/>
      </a:spPr>
      <a:bodyPr vert="horz" wrap="square" lIns="37419" tIns="37419" rIns="37419" bIns="37419" numCol="1" rtlCol="0" anchor="ctr" anchorCtr="0" compatLnSpc="1">
        <a:prstTxWarp prst="textNoShape">
          <a:avLst/>
        </a:prstTxWarp>
        <a:noAutofit/>
      </a:bodyPr>
      <a:lstStyle>
        <a:defPPr defTabSz="430213">
          <a:defRPr sz="1600" dirty="0" smtClean="0">
            <a:solidFill>
              <a:schemeClr val="tx1">
                <a:lumMod val="65000"/>
                <a:lumOff val="35000"/>
              </a:schemeClr>
            </a:solidFill>
            <a:latin typeface="Arial"/>
            <a:cs typeface="Arial"/>
          </a:defRPr>
        </a:defPPr>
      </a:lstStyle>
      <a:style>
        <a:lnRef idx="0">
          <a:schemeClr val="accent1"/>
        </a:lnRef>
        <a:fillRef idx="3">
          <a:schemeClr val="accent1"/>
        </a:fillRef>
        <a:effectRef idx="3">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5208</TotalTime>
  <Words>1401</Words>
  <Application>Microsoft Office PowerPoint</Application>
  <PresentationFormat>On-screen Show (4:3)</PresentationFormat>
  <Paragraphs>308</Paragraphs>
  <Slides>35</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Office Theme</vt:lpstr>
      <vt:lpstr>Microsoft Excel 97-2003 Worksheet</vt:lpstr>
      <vt:lpstr>PowerPoint Presentation</vt:lpstr>
      <vt:lpstr>The 4 customer journey stages</vt:lpstr>
      <vt:lpstr>Static stage</vt:lpstr>
      <vt:lpstr>Categories reviewed in static stage</vt:lpstr>
      <vt:lpstr>Ads seen/heard in the last month?  7 in 10 have seen OOH ads</vt:lpstr>
      <vt:lpstr>   OOH-exposed people more likely to act on ads  Those seeing OOH ads are much more likely to learn about companies they’ve seen advertised, and look at products they’ve seen advertised, than people who haven’t</vt:lpstr>
      <vt:lpstr>Two thirds have searched the web as a direct result of OOH ads</vt:lpstr>
      <vt:lpstr>More OOH exposures in past month lead to more searches, and more purchases</vt:lpstr>
      <vt:lpstr>1 in 3 have bought because of OOH advertising</vt:lpstr>
      <vt:lpstr>Young, mobile, affluent, urban, connected most likely to buy because of OOH</vt:lpstr>
      <vt:lpstr>Groups most responsive to OOH</vt:lpstr>
      <vt:lpstr>OOH-exposed correlated to social media use (i.e. using or planning to use social media websites) at each phase, especially Sharing</vt:lpstr>
      <vt:lpstr>Conclusion from static phase</vt:lpstr>
      <vt:lpstr>The Dynamic phase</vt:lpstr>
      <vt:lpstr>Dynamic fieldwork task: record category stimuli: brand, message type, reaction</vt:lpstr>
      <vt:lpstr>Brands Covered across 9 categories</vt:lpstr>
      <vt:lpstr>Encounters by Touchpoint Type</vt:lpstr>
      <vt:lpstr>Number of Reported Encounters</vt:lpstr>
      <vt:lpstr>Impact of Encounters</vt:lpstr>
      <vt:lpstr>% of people who remained in same stage</vt:lpstr>
      <vt:lpstr>Customer Journey Movements</vt:lpstr>
      <vt:lpstr>Customer Journey Movements</vt:lpstr>
      <vt:lpstr>Customer Journey Movements</vt:lpstr>
      <vt:lpstr>Customer Journey Movements</vt:lpstr>
      <vt:lpstr>Total encounters which generated a “feel” response</vt:lpstr>
      <vt:lpstr>Total encounters which generated a “do” response</vt:lpstr>
      <vt:lpstr>Impact of each touchpoint on ‘feel’ and ‘do’ responses</vt:lpstr>
      <vt:lpstr>PowerPoint Presentation</vt:lpstr>
      <vt:lpstr>Online and Outdoor ads generate search</vt:lpstr>
      <vt:lpstr>A Customer Journey – Pay TV services Male 25-34, ABC1, iPhone, Moved from Obtain to Share</vt:lpstr>
      <vt:lpstr>Advertising media are responsible for &gt;50% SOV of effective encounters: where people have moved forwards along the journey </vt:lpstr>
      <vt:lpstr>OOH’s Share of Voice (SoV) of effective encounters increases the closer a person moves to obtaining</vt:lpstr>
      <vt:lpstr>OOH’s Share of Voice (SoV) of effective encounters increases the closer a person moves to obtaining</vt:lpstr>
      <vt:lpstr>Research Summary </vt:lpstr>
      <vt:lpstr>“So what” for media planners?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Objectives</dc:title>
  <dc:creator>Mike</dc:creator>
  <cp:lastModifiedBy>Vanessa Lee</cp:lastModifiedBy>
  <cp:revision>356</cp:revision>
  <cp:lastPrinted>2012-03-13T15:10:30Z</cp:lastPrinted>
  <dcterms:created xsi:type="dcterms:W3CDTF">2012-04-16T09:13:35Z</dcterms:created>
  <dcterms:modified xsi:type="dcterms:W3CDTF">2012-06-06T09:28:55Z</dcterms:modified>
</cp:coreProperties>
</file>